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g3JJI0HIb8qwgkb5rhZ/q+lScaR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5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2"/>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3887391" y="987426"/>
            <a:ext cx="4629150" cy="4873625"/>
          </a:xfrm>
          <a:prstGeom prst="rect">
            <a:avLst/>
          </a:prstGeom>
          <a:noFill/>
          <a:ln>
            <a:noFill/>
          </a:ln>
        </p:spPr>
      </p:sp>
      <p:sp>
        <p:nvSpPr>
          <p:cNvPr id="64" name="Google Shape;64;p2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enlacecontraloriasocial@usebeq.edu.m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ontralorsocial@queretaro.gob.mx" TargetMode="External"/><Relationship Id="rId2" Type="http://schemas.openxmlformats.org/officeDocument/2006/relationships/hyperlink" Target="mailto:enlacecontraloriasocial@usebeq.edu.mx" TargetMode="Externa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idec.funcionpublica.gob.m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quejas@nube.sep.gob.mx" TargetMode="External"/><Relationship Id="rId7" Type="http://schemas.openxmlformats.org/officeDocument/2006/relationships/image" Target="../media/image3.png"/><Relationship Id="rId2" Type="http://schemas.openxmlformats.org/officeDocument/2006/relationships/hyperlink" Target="http://www.oic.sep.gob.mx/portal3/quejas.php" TargetMode="Externa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hyperlink" Target="mailto:enlacecontraloriasocial@usebeq.edu.mx" TargetMode="External"/><Relationship Id="rId4" Type="http://schemas.openxmlformats.org/officeDocument/2006/relationships/hyperlink" Target="mailto:contraloria.social@nube.sep.gob.m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usebeq.edu.mx/PaginaWE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2018370" y="1997912"/>
            <a:ext cx="5352586"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9600" b="0" i="0" u="none" strike="noStrike" cap="none">
                <a:solidFill>
                  <a:schemeClr val="dk1"/>
                </a:solidFill>
                <a:latin typeface="Arial"/>
                <a:ea typeface="Arial"/>
                <a:cs typeface="Arial"/>
                <a:sym typeface="Arial"/>
              </a:rPr>
              <a:t>PRODEP</a:t>
            </a:r>
            <a:r>
              <a:rPr lang="es-MX" sz="1800"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p:txBody>
      </p:sp>
      <p:sp>
        <p:nvSpPr>
          <p:cNvPr id="85" name="Google Shape;85;p1"/>
          <p:cNvSpPr txBox="1"/>
          <p:nvPr/>
        </p:nvSpPr>
        <p:spPr>
          <a:xfrm>
            <a:off x="1048215" y="3603688"/>
            <a:ext cx="729289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0" i="0" u="none" strike="noStrike" cap="none">
                <a:solidFill>
                  <a:schemeClr val="dk1"/>
                </a:solidFill>
                <a:latin typeface="Arial"/>
                <a:ea typeface="Arial"/>
                <a:cs typeface="Arial"/>
                <a:sym typeface="Arial"/>
              </a:rPr>
              <a:t>PROGRAMA PARA EL DESARROLLO PROFESIONAL DOCENTE </a:t>
            </a:r>
            <a:endParaRPr sz="180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3"/>
        <p:cNvGrpSpPr/>
        <p:nvPr/>
      </p:nvGrpSpPr>
      <p:grpSpPr>
        <a:xfrm>
          <a:off x="0" y="0"/>
          <a:ext cx="0" cy="0"/>
          <a:chOff x="0" y="0"/>
          <a:chExt cx="0" cy="0"/>
        </a:xfrm>
      </p:grpSpPr>
      <p:sp>
        <p:nvSpPr>
          <p:cNvPr id="144" name="Google Shape;144;p10"/>
          <p:cNvSpPr txBox="1">
            <a:spLocks noGrp="1"/>
          </p:cNvSpPr>
          <p:nvPr>
            <p:ph type="body" idx="1"/>
          </p:nvPr>
        </p:nvSpPr>
        <p:spPr>
          <a:xfrm>
            <a:off x="614125" y="1427551"/>
            <a:ext cx="6690600" cy="4749300"/>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s-MX" dirty="0"/>
              <a:t>Unidad de Servicios para la Educación Básica Av. Magisterio, No. 1000 Col. Colinas del Cimatario. Santiago de Querétaro C.P 76090</a:t>
            </a:r>
            <a:endParaRPr dirty="0"/>
          </a:p>
          <a:p>
            <a:pPr marL="228600" lvl="0" indent="-228600" algn="l" rtl="0">
              <a:lnSpc>
                <a:spcPct val="90000"/>
              </a:lnSpc>
              <a:spcBef>
                <a:spcPts val="1000"/>
              </a:spcBef>
              <a:spcAft>
                <a:spcPts val="0"/>
              </a:spcAft>
              <a:buClr>
                <a:schemeClr val="dk1"/>
              </a:buClr>
              <a:buSzPts val="2800"/>
              <a:buChar char="•"/>
            </a:pPr>
            <a:r>
              <a:rPr lang="es-MX" dirty="0"/>
              <a:t>Mtra. Elda Rincón Hernández</a:t>
            </a:r>
            <a:br>
              <a:rPr lang="es-MX" dirty="0"/>
            </a:br>
            <a:r>
              <a:rPr lang="es-MX" dirty="0"/>
              <a:t>Coordinadora Local PRODEP Tipo Básico Querétaro</a:t>
            </a:r>
            <a:br>
              <a:rPr lang="es-MX" dirty="0"/>
            </a:br>
            <a:r>
              <a:rPr lang="es-MX" dirty="0"/>
              <a:t>442 238 6000 Ext. 1750 </a:t>
            </a:r>
            <a:br>
              <a:rPr lang="es-MX" dirty="0"/>
            </a:br>
            <a:r>
              <a:rPr lang="es-MX" dirty="0"/>
              <a:t>elda.rinconh@usebeq.edu.mx</a:t>
            </a:r>
            <a:endParaRPr dirty="0"/>
          </a:p>
          <a:p>
            <a:pPr marL="0" lvl="0" indent="0" algn="l" rtl="0">
              <a:lnSpc>
                <a:spcPct val="90000"/>
              </a:lnSpc>
              <a:spcBef>
                <a:spcPts val="1000"/>
              </a:spcBef>
              <a:spcAft>
                <a:spcPts val="0"/>
              </a:spcAft>
              <a:buClr>
                <a:schemeClr val="dk1"/>
              </a:buClr>
              <a:buSzPts val="2800"/>
              <a:buNone/>
            </a:pPr>
            <a:endParaRPr dirty="0"/>
          </a:p>
        </p:txBody>
      </p:sp>
      <p:sp>
        <p:nvSpPr>
          <p:cNvPr id="145" name="Google Shape;145;p10"/>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6" name="Google Shape;146;p10"/>
          <p:cNvSpPr txBox="1"/>
          <p:nvPr/>
        </p:nvSpPr>
        <p:spPr>
          <a:xfrm>
            <a:off x="2252546" y="415280"/>
            <a:ext cx="5163656"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dirty="0" smtClean="0">
                <a:solidFill>
                  <a:schemeClr val="dk1"/>
                </a:solidFill>
                <a:latin typeface="Arial"/>
                <a:ea typeface="Arial"/>
                <a:cs typeface="Arial"/>
                <a:sym typeface="Arial"/>
              </a:rPr>
              <a:t>CONTACTO</a:t>
            </a:r>
            <a:endParaRPr sz="3600" b="1" dirty="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Rectángulo">
            <a:extLst>
              <a:ext uri="{FF2B5EF4-FFF2-40B4-BE49-F238E27FC236}">
                <a16:creationId xmlns:a16="http://schemas.microsoft.com/office/drawing/2014/main" id="{D57B70B2-B692-4A44-97E9-E52D25C30C84}"/>
              </a:ext>
            </a:extLst>
          </p:cNvPr>
          <p:cNvSpPr>
            <a:spLocks noChangeArrowheads="1"/>
          </p:cNvSpPr>
          <p:nvPr/>
        </p:nvSpPr>
        <p:spPr bwMode="auto">
          <a:xfrm>
            <a:off x="130628" y="613681"/>
            <a:ext cx="4417558"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MX" sz="800" b="1" i="0" u="none" strike="noStrike" kern="1200" cap="none" spc="0" normalizeH="0" baseline="0" noProof="0" dirty="0">
                <a:ln>
                  <a:noFill/>
                </a:ln>
                <a:solidFill>
                  <a:srgbClr val="4472C4">
                    <a:lumMod val="50000"/>
                  </a:srgbClr>
                </a:solidFill>
                <a:effectLst/>
                <a:uLnTx/>
                <a:uFillTx/>
                <a:latin typeface="Arial" panose="020B0604020202020204" pitchFamily="34" charset="0"/>
                <a:cs typeface="Arial" panose="020B0604020202020204" pitchFamily="34" charset="0"/>
              </a:rPr>
              <a:t>SUBCOORDINACIÓN DE GESTIÓN </a:t>
            </a:r>
            <a:r>
              <a:rPr kumimoji="0" lang="es-ES" altLang="es-MX" sz="800" b="1" i="0" u="none" strike="noStrike" kern="1200" cap="none" spc="0" normalizeH="0" baseline="0" noProof="0" dirty="0" smtClean="0">
                <a:ln>
                  <a:noFill/>
                </a:ln>
                <a:solidFill>
                  <a:srgbClr val="4472C4">
                    <a:lumMod val="50000"/>
                  </a:srgbClr>
                </a:solidFill>
                <a:effectLst/>
                <a:uLnTx/>
                <a:uFillTx/>
                <a:latin typeface="Arial" panose="020B0604020202020204" pitchFamily="34" charset="0"/>
                <a:cs typeface="Arial" panose="020B0604020202020204" pitchFamily="34" charset="0"/>
              </a:rPr>
              <a:t>OPERATIVA</a:t>
            </a:r>
          </a:p>
          <a:p>
            <a:pPr marL="0" marR="0" lvl="0" indent="0" algn="ctr" defTabSz="457200" rtl="0" eaLnBrk="1" fontAlgn="auto" latinLnBrk="0" hangingPunct="1">
              <a:lnSpc>
                <a:spcPct val="100000"/>
              </a:lnSpc>
              <a:spcBef>
                <a:spcPct val="0"/>
              </a:spcBef>
              <a:spcAft>
                <a:spcPts val="0"/>
              </a:spcAft>
              <a:buClrTx/>
              <a:buSzTx/>
              <a:buFontTx/>
              <a:buNone/>
              <a:tabLst/>
              <a:defRPr/>
            </a:pPr>
            <a:r>
              <a:rPr lang="es-ES" altLang="es-MX" sz="800" b="1" dirty="0" smtClean="0">
                <a:solidFill>
                  <a:srgbClr val="4472C4">
                    <a:lumMod val="50000"/>
                  </a:srgbClr>
                </a:solidFill>
                <a:latin typeface="Arial" panose="020B0604020202020204" pitchFamily="34" charset="0"/>
                <a:cs typeface="Arial" panose="020B0604020202020204" pitchFamily="34" charset="0"/>
              </a:rPr>
              <a:t>DIRECCIÓN DE VINCULACIÓN</a:t>
            </a:r>
            <a:endParaRPr kumimoji="0" lang="es-ES" altLang="es-MX" sz="800" b="1" i="0" u="none" strike="noStrike" kern="1200" cap="none" spc="0" normalizeH="0" baseline="0" noProof="0" dirty="0">
              <a:ln>
                <a:noFill/>
              </a:ln>
              <a:solidFill>
                <a:srgbClr val="4472C4">
                  <a:lumMod val="50000"/>
                </a:srgbClr>
              </a:solidFill>
              <a:effectLst/>
              <a:uLnTx/>
              <a:uFillTx/>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MX" sz="1400" b="1" i="0" u="none" strike="noStrike" kern="1200" cap="none" spc="0" normalizeH="0" baseline="0" noProof="0" dirty="0">
                <a:ln>
                  <a:noFill/>
                </a:ln>
                <a:solidFill>
                  <a:srgbClr val="5B9BD5">
                    <a:lumMod val="60000"/>
                    <a:lumOff val="40000"/>
                  </a:srgbClr>
                </a:solidFill>
                <a:effectLst/>
                <a:uLnTx/>
                <a:uFillTx/>
                <a:latin typeface="Arial" panose="020B0604020202020204" pitchFamily="34" charset="0"/>
                <a:cs typeface="Arial" panose="020B0604020202020204" pitchFamily="34" charset="0"/>
              </a:rPr>
              <a:t>PARTICIPACIÓN SOCIAL EN LA EDUCACIÓN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900" b="1" i="0" u="none" strike="noStrike" kern="1200" cap="none" spc="0" normalizeH="0" baseline="0" noProof="0" dirty="0">
                <a:ln>
                  <a:noFill/>
                </a:ln>
                <a:solidFill>
                  <a:srgbClr val="5B9BD5">
                    <a:lumMod val="60000"/>
                    <a:lumOff val="40000"/>
                  </a:srgbClr>
                </a:solidFill>
                <a:effectLst/>
                <a:uLnTx/>
                <a:uFillTx/>
                <a:latin typeface="Arial" panose="020B0604020202020204" pitchFamily="34" charset="0"/>
                <a:cs typeface="Arial" panose="020B0604020202020204" pitchFamily="34" charset="0"/>
              </a:rPr>
              <a:t>CICLO ESCOLAR </a:t>
            </a:r>
            <a:r>
              <a:rPr kumimoji="0" lang="es-MX" altLang="es-MX" sz="900" b="1" i="0" u="none" strike="noStrike" kern="1200" cap="none" spc="0" normalizeH="0" baseline="0" noProof="0" dirty="0" smtClean="0">
                <a:ln>
                  <a:noFill/>
                </a:ln>
                <a:solidFill>
                  <a:srgbClr val="5B9BD5">
                    <a:lumMod val="60000"/>
                    <a:lumOff val="40000"/>
                  </a:srgbClr>
                </a:solidFill>
                <a:effectLst/>
                <a:uLnTx/>
                <a:uFillTx/>
                <a:latin typeface="Arial" panose="020B0604020202020204" pitchFamily="34" charset="0"/>
                <a:cs typeface="Arial" panose="020B0604020202020204" pitchFamily="34" charset="0"/>
              </a:rPr>
              <a:t>2023-2024</a:t>
            </a:r>
            <a:endParaRPr kumimoji="0" lang="es-MX" altLang="es-MX" sz="900" b="1" i="0" u="none" strike="noStrike" kern="1200" cap="none" spc="0" normalizeH="0" baseline="0" noProof="0" dirty="0">
              <a:ln>
                <a:noFill/>
              </a:ln>
              <a:solidFill>
                <a:srgbClr val="5B9BD5">
                  <a:lumMod val="60000"/>
                  <a:lumOff val="40000"/>
                </a:srgbClr>
              </a:solidFill>
              <a:effectLst/>
              <a:uLnTx/>
              <a:uFillTx/>
              <a:latin typeface="Arial" panose="020B0604020202020204" pitchFamily="34" charset="0"/>
              <a:cs typeface="Arial" panose="020B0604020202020204" pitchFamily="34" charset="0"/>
            </a:endParaRPr>
          </a:p>
        </p:txBody>
      </p:sp>
      <p:sp>
        <p:nvSpPr>
          <p:cNvPr id="3" name="3 Rectángulo"/>
          <p:cNvSpPr>
            <a:spLocks noChangeArrowheads="1"/>
          </p:cNvSpPr>
          <p:nvPr/>
        </p:nvSpPr>
        <p:spPr bwMode="auto">
          <a:xfrm>
            <a:off x="130628" y="1991660"/>
            <a:ext cx="8849599"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s-MX" sz="4000" b="1" i="0" u="none" strike="noStrike" kern="1200" cap="none" spc="0" normalizeH="0" baseline="0" noProof="0" dirty="0" smtClean="0">
              <a:ln>
                <a:noFill/>
              </a:ln>
              <a:solidFill>
                <a:schemeClr val="accent1">
                  <a:lumMod val="50000"/>
                </a:scheme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4800" b="1" i="0" u="none" strike="noStrike" kern="1200" cap="none" spc="0" normalizeH="0" baseline="0" noProof="0" dirty="0" smtClean="0">
                <a:ln>
                  <a:noFill/>
                </a:ln>
                <a:solidFill>
                  <a:schemeClr val="accent1">
                    <a:lumMod val="50000"/>
                  </a:schemeClr>
                </a:solidFill>
                <a:effectLst/>
                <a:uLnTx/>
                <a:uFillTx/>
                <a:latin typeface="Century Gothic" panose="020B0502020202020204" pitchFamily="34" charset="0"/>
                <a:ea typeface="+mn-ea"/>
                <a:cs typeface="+mn-cs"/>
              </a:rPr>
              <a:t>CONTRALORÍA </a:t>
            </a:r>
            <a:r>
              <a:rPr kumimoji="0" lang="es-MX" sz="4800" b="1"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mn-ea"/>
                <a:cs typeface="+mn-cs"/>
              </a:rPr>
              <a:t>SOCIAL</a:t>
            </a:r>
            <a:r>
              <a:rPr kumimoji="0" lang="es-MX" sz="4800" b="1" i="0" u="none" strike="noStrike" kern="1200" cap="none" spc="0" normalizeH="0" baseline="0" noProof="0" dirty="0">
                <a:ln>
                  <a:noFill/>
                </a:ln>
                <a:solidFill>
                  <a:srgbClr val="5B9BD5">
                    <a:lumMod val="60000"/>
                    <a:lumOff val="40000"/>
                  </a:srgbClr>
                </a:solidFill>
                <a:effectLst/>
                <a:uLnTx/>
                <a:uFillTx/>
                <a:latin typeface="Century Gothic" panose="020B0502020202020204" pitchFamily="34" charset="0"/>
                <a:ea typeface="+mn-ea"/>
                <a:cs typeface="+mn-cs"/>
              </a:rPr>
              <a:t/>
            </a:r>
            <a:br>
              <a:rPr kumimoji="0" lang="es-MX" sz="4800" b="1" i="0" u="none" strike="noStrike" kern="1200" cap="none" spc="0" normalizeH="0" baseline="0" noProof="0" dirty="0">
                <a:ln>
                  <a:noFill/>
                </a:ln>
                <a:solidFill>
                  <a:srgbClr val="5B9BD5">
                    <a:lumMod val="60000"/>
                    <a:lumOff val="40000"/>
                  </a:srgbClr>
                </a:solidFill>
                <a:effectLst/>
                <a:uLnTx/>
                <a:uFillTx/>
                <a:latin typeface="Century Gothic" panose="020B0502020202020204" pitchFamily="34" charset="0"/>
                <a:ea typeface="+mn-ea"/>
                <a:cs typeface="+mn-cs"/>
              </a:rPr>
            </a:br>
            <a:r>
              <a:rPr kumimoji="0" lang="es-MX" sz="2400" b="1" i="0" u="none" strike="noStrike" kern="1200" cap="none" spc="0" normalizeH="0" baseline="0" noProof="0" dirty="0">
                <a:ln>
                  <a:noFill/>
                </a:ln>
                <a:solidFill>
                  <a:schemeClr val="accent1"/>
                </a:solidFill>
                <a:effectLst/>
                <a:uLnTx/>
                <a:uFillTx/>
                <a:latin typeface="Century Gothic" panose="020B0502020202020204" pitchFamily="34" charset="0"/>
                <a:ea typeface="+mn-ea"/>
                <a:cs typeface="+mn-cs"/>
              </a:rPr>
              <a:t>MECANISMOS PARA  QUEJAS, DENUNCIAS O SUGERENCIAS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2400" b="1" i="0" u="none" strike="noStrike" kern="1200" cap="none" spc="0" normalizeH="0" baseline="0" noProof="0" dirty="0">
                <a:ln>
                  <a:noFill/>
                </a:ln>
                <a:solidFill>
                  <a:schemeClr val="accent1"/>
                </a:solidFill>
                <a:effectLst/>
                <a:uLnTx/>
                <a:uFillTx/>
                <a:latin typeface="Century Gothic" panose="020B0502020202020204" pitchFamily="34" charset="0"/>
                <a:ea typeface="+mn-ea"/>
                <a:cs typeface="+mn-cs"/>
              </a:rPr>
              <a:t>EJERCICIO FISCAL </a:t>
            </a:r>
            <a:r>
              <a:rPr kumimoji="0" lang="es-MX" sz="2400" b="1" i="0" u="none" strike="noStrike" kern="1200" cap="none" spc="0" normalizeH="0" baseline="0" noProof="0" dirty="0" smtClean="0">
                <a:ln>
                  <a:noFill/>
                </a:ln>
                <a:solidFill>
                  <a:schemeClr val="accent1"/>
                </a:solidFill>
                <a:effectLst/>
                <a:uLnTx/>
                <a:uFillTx/>
                <a:latin typeface="Century Gothic" panose="020B0502020202020204" pitchFamily="34" charset="0"/>
                <a:ea typeface="+mn-ea"/>
                <a:cs typeface="+mn-cs"/>
              </a:rPr>
              <a:t>2023</a:t>
            </a: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s-MX" altLang="es-MX" sz="1800" b="1" i="0" u="none" strike="noStrike" kern="1200" cap="none" spc="0" normalizeH="0" baseline="0" noProof="0" dirty="0" smtClean="0">
              <a:ln>
                <a:noFill/>
              </a:ln>
              <a:solidFill>
                <a:schemeClr val="accent1"/>
              </a:solidFill>
              <a:effectLst/>
              <a:uLnTx/>
              <a:uFillTx/>
              <a:latin typeface="Century Gothic" panose="020B0502020202020204" pitchFamily="34" charset="0"/>
              <a:ea typeface="MS PGothic" panose="020B0600070205080204" pitchFamily="34" charset="-128"/>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s-MX" altLang="es-MX" sz="1800" b="1" i="0" u="none" strike="noStrike" kern="1200" cap="none" spc="0" normalizeH="0" baseline="0" noProof="0" dirty="0">
              <a:ln>
                <a:noFill/>
              </a:ln>
              <a:solidFill>
                <a:schemeClr val="accent1"/>
              </a:solidFill>
              <a:effectLst/>
              <a:uLnTx/>
              <a:uFillTx/>
              <a:latin typeface="Century Gothic" panose="020B0502020202020204" pitchFamily="34" charset="0"/>
              <a:ea typeface="MS PGothic" panose="020B0600070205080204" pitchFamily="34" charset="-128"/>
              <a:cs typeface="+mn-cs"/>
            </a:endParaRPr>
          </a:p>
        </p:txBody>
      </p:sp>
      <p:pic>
        <p:nvPicPr>
          <p:cNvPr id="4" name="Imagen 3" descr="Logotipo&#10;&#10;Descripción generada automáticamente con confianza baja">
            <a:extLst>
              <a:ext uri="{FF2B5EF4-FFF2-40B4-BE49-F238E27FC236}">
                <a16:creationId xmlns:a16="http://schemas.microsoft.com/office/drawing/2014/main" id="{8FABFEFC-4D0C-4F49-9E32-4D9A8F703F8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6555" y="5570835"/>
            <a:ext cx="2691631" cy="1144671"/>
          </a:xfrm>
          <a:prstGeom prst="rect">
            <a:avLst/>
          </a:prstGeom>
          <a:noFill/>
          <a:ln>
            <a:noFill/>
          </a:ln>
        </p:spPr>
      </p:pic>
    </p:spTree>
    <p:extLst>
      <p:ext uri="{BB962C8B-B14F-4D97-AF65-F5344CB8AC3E}">
        <p14:creationId xmlns:p14="http://schemas.microsoft.com/office/powerpoint/2010/main" val="404446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9F5C0C22-3FA9-44DE-9C9C-E4EA76E311D3}"/>
              </a:ext>
            </a:extLst>
          </p:cNvPr>
          <p:cNvSpPr txBox="1">
            <a:spLocks/>
          </p:cNvSpPr>
          <p:nvPr/>
        </p:nvSpPr>
        <p:spPr bwMode="auto">
          <a:xfrm>
            <a:off x="2421277" y="488642"/>
            <a:ext cx="4129088" cy="442912"/>
          </a:xfrm>
          <a:prstGeom prst="rect">
            <a:avLst/>
          </a:prstGeom>
          <a:solidFill>
            <a:schemeClr val="accent1">
              <a:lumMod val="20000"/>
              <a:lumOff val="80000"/>
            </a:schemeClr>
          </a:solidFill>
          <a:ln>
            <a:solidFill>
              <a:schemeClr val="accent1"/>
            </a:solidFill>
          </a:ln>
        </p:spPr>
        <p:txBody>
          <a:bodyPr anchor="b"/>
          <a:lstStyle>
            <a:defPPr>
              <a:defRPr lang="es-ES"/>
            </a:defPPr>
            <a:lvl1pPr marL="0" indent="0" algn="ctr">
              <a:buFont typeface="Arial" panose="020B0604020202020204" pitchFamily="34" charset="0"/>
              <a:buNone/>
              <a:defRPr sz="2400" b="1">
                <a:solidFill>
                  <a:schemeClr val="bg1"/>
                </a:solidFill>
                <a:latin typeface="+mj-lt"/>
                <a:cs typeface="ＭＳ Ｐゴシック" charset="0"/>
              </a:defRPr>
            </a:lvl1pPr>
            <a:lvl2pPr indent="0">
              <a:spcBef>
                <a:spcPct val="20000"/>
              </a:spcBef>
              <a:buFont typeface="Arial" panose="020B0604020202020204" pitchFamily="34" charset="0"/>
              <a:buNone/>
              <a:defRPr sz="1200">
                <a:latin typeface="+mn-lt"/>
              </a:defRPr>
            </a:lvl2pPr>
            <a:lvl3pPr indent="0">
              <a:spcBef>
                <a:spcPct val="20000"/>
              </a:spcBef>
              <a:buFont typeface="Arial" panose="020B0604020202020204" pitchFamily="34" charset="0"/>
              <a:buNone/>
              <a:defRPr sz="1000">
                <a:latin typeface="+mn-lt"/>
              </a:defRPr>
            </a:lvl3pPr>
            <a:lvl4pPr indent="0">
              <a:spcBef>
                <a:spcPct val="20000"/>
              </a:spcBef>
              <a:buFont typeface="Arial" panose="020B0604020202020204" pitchFamily="34" charset="0"/>
              <a:buNone/>
              <a:defRPr sz="900">
                <a:latin typeface="+mn-lt"/>
              </a:defRPr>
            </a:lvl4pPr>
            <a:lvl5pPr indent="0">
              <a:spcBef>
                <a:spcPct val="20000"/>
              </a:spcBef>
              <a:buFont typeface="Arial" panose="020B0604020202020204" pitchFamily="34" charset="0"/>
              <a:buNone/>
              <a:defRPr sz="900">
                <a:latin typeface="+mn-lt"/>
              </a:defRPr>
            </a:lvl5pPr>
            <a:lvl6pPr indent="0" defTabSz="457200">
              <a:spcBef>
                <a:spcPct val="20000"/>
              </a:spcBef>
              <a:buFont typeface="Arial"/>
              <a:buNone/>
              <a:defRPr sz="900">
                <a:latin typeface="+mn-lt"/>
                <a:ea typeface="+mn-ea"/>
              </a:defRPr>
            </a:lvl6pPr>
            <a:lvl7pPr indent="0" defTabSz="457200">
              <a:spcBef>
                <a:spcPct val="20000"/>
              </a:spcBef>
              <a:buFont typeface="Arial"/>
              <a:buNone/>
              <a:defRPr sz="900">
                <a:latin typeface="+mn-lt"/>
                <a:ea typeface="+mn-ea"/>
              </a:defRPr>
            </a:lvl7pPr>
            <a:lvl8pPr indent="0" defTabSz="457200">
              <a:spcBef>
                <a:spcPct val="20000"/>
              </a:spcBef>
              <a:buFont typeface="Arial"/>
              <a:buNone/>
              <a:defRPr sz="900">
                <a:latin typeface="+mn-lt"/>
                <a:ea typeface="+mn-ea"/>
              </a:defRPr>
            </a:lvl8pPr>
            <a:lvl9pPr indent="0" defTabSz="457200">
              <a:spcBef>
                <a:spcPct val="20000"/>
              </a:spcBef>
              <a:buFont typeface="Arial"/>
              <a:buNone/>
              <a:defRPr sz="900">
                <a:latin typeface="+mn-lt"/>
                <a:ea typeface="+mn-ea"/>
              </a:defRPr>
            </a:lvl9pPr>
          </a:lstStyle>
          <a:p>
            <a:pPr>
              <a:defRPr/>
            </a:pPr>
            <a:r>
              <a:rPr lang="es-MX" altLang="es-MX" dirty="0">
                <a:solidFill>
                  <a:schemeClr val="accent1">
                    <a:lumMod val="50000"/>
                  </a:schemeClr>
                </a:solidFill>
                <a:latin typeface="Arial" panose="020B0604020202020204" pitchFamily="34" charset="0"/>
                <a:cs typeface="Arial" panose="020B0604020202020204" pitchFamily="34" charset="0"/>
              </a:rPr>
              <a:t>ENLACE EN LA ENTIDAD  </a:t>
            </a:r>
          </a:p>
        </p:txBody>
      </p:sp>
      <p:sp>
        <p:nvSpPr>
          <p:cNvPr id="5" name="Rectángulo 3">
            <a:extLst>
              <a:ext uri="{FF2B5EF4-FFF2-40B4-BE49-F238E27FC236}">
                <a16:creationId xmlns:a16="http://schemas.microsoft.com/office/drawing/2014/main" id="{1B4B537F-9837-4FBF-8FCE-BC0854143AF3}"/>
              </a:ext>
            </a:extLst>
          </p:cNvPr>
          <p:cNvSpPr>
            <a:spLocks noChangeArrowheads="1"/>
          </p:cNvSpPr>
          <p:nvPr/>
        </p:nvSpPr>
        <p:spPr bwMode="auto">
          <a:xfrm>
            <a:off x="285305" y="1243694"/>
            <a:ext cx="7296318"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defRPr/>
            </a:pPr>
            <a:endParaRPr lang="es-MX" altLang="es-MX" sz="2800" b="1" dirty="0" smtClean="0">
              <a:solidFill>
                <a:schemeClr val="accent1"/>
              </a:solidFill>
              <a:latin typeface="Arial" panose="020B0604020202020204" pitchFamily="34" charset="0"/>
              <a:ea typeface="Arial Unicode MS"/>
              <a:cs typeface="Arial" panose="020B0604020202020204" pitchFamily="34" charset="0"/>
            </a:endParaRPr>
          </a:p>
          <a:p>
            <a:pPr algn="ctr" eaLnBrk="1" hangingPunct="1">
              <a:spcBef>
                <a:spcPct val="0"/>
              </a:spcBef>
              <a:buFontTx/>
              <a:buNone/>
              <a:defRPr/>
            </a:pPr>
            <a:endParaRPr lang="es-MX" altLang="es-MX" sz="2800" b="1" dirty="0">
              <a:solidFill>
                <a:schemeClr val="accent1"/>
              </a:solidFill>
              <a:latin typeface="Arial" panose="020B0604020202020204" pitchFamily="34" charset="0"/>
              <a:ea typeface="Arial Unicode MS"/>
              <a:cs typeface="Arial" panose="020B0604020202020204" pitchFamily="34" charset="0"/>
            </a:endParaRPr>
          </a:p>
          <a:p>
            <a:pPr algn="ctr" eaLnBrk="1" hangingPunct="1">
              <a:spcBef>
                <a:spcPct val="0"/>
              </a:spcBef>
              <a:buFontTx/>
              <a:buNone/>
              <a:defRPr/>
            </a:pPr>
            <a:r>
              <a:rPr lang="es-MX" altLang="es-MX" sz="2800" b="1" dirty="0" smtClean="0">
                <a:solidFill>
                  <a:schemeClr val="accent1"/>
                </a:solidFill>
                <a:latin typeface="Arial" panose="020B0604020202020204" pitchFamily="34" charset="0"/>
                <a:ea typeface="Arial Unicode MS"/>
                <a:cs typeface="Arial" panose="020B0604020202020204" pitchFamily="34" charset="0"/>
              </a:rPr>
              <a:t>Lic</a:t>
            </a:r>
            <a:r>
              <a:rPr lang="es-MX" altLang="es-MX" sz="2800" b="1" dirty="0">
                <a:solidFill>
                  <a:schemeClr val="accent1"/>
                </a:solidFill>
                <a:latin typeface="Arial" panose="020B0604020202020204" pitchFamily="34" charset="0"/>
                <a:ea typeface="Arial Unicode MS"/>
                <a:cs typeface="Arial" panose="020B0604020202020204" pitchFamily="34" charset="0"/>
              </a:rPr>
              <a:t>. Laura Saldaña Banda</a:t>
            </a:r>
          </a:p>
          <a:p>
            <a:pPr algn="ctr" eaLnBrk="1" hangingPunct="1">
              <a:spcBef>
                <a:spcPct val="0"/>
              </a:spcBef>
              <a:buFontTx/>
              <a:buNone/>
              <a:defRPr/>
            </a:pPr>
            <a:r>
              <a:rPr lang="es-MX" altLang="es-MX" sz="2000" b="1" dirty="0">
                <a:solidFill>
                  <a:schemeClr val="accent1">
                    <a:lumMod val="50000"/>
                  </a:schemeClr>
                </a:solidFill>
                <a:latin typeface="Arial" panose="020B0604020202020204" pitchFamily="34" charset="0"/>
                <a:cs typeface="Arial" panose="020B0604020202020204" pitchFamily="34" charset="0"/>
              </a:rPr>
              <a:t>Enlace de la Contraloría Social en la Educación (USEBEQ)</a:t>
            </a:r>
          </a:p>
          <a:p>
            <a:pPr algn="ctr" eaLnBrk="1" hangingPunct="1">
              <a:spcBef>
                <a:spcPct val="0"/>
              </a:spcBef>
              <a:buFontTx/>
              <a:buNone/>
              <a:defRPr/>
            </a:pPr>
            <a:r>
              <a:rPr lang="es-MX" altLang="es-MX" sz="2000" b="1" dirty="0">
                <a:solidFill>
                  <a:schemeClr val="accent1">
                    <a:lumMod val="50000"/>
                  </a:schemeClr>
                </a:solidFill>
                <a:latin typeface="Arial" panose="020B0604020202020204" pitchFamily="34" charset="0"/>
                <a:cs typeface="Arial" panose="020B0604020202020204" pitchFamily="34" charset="0"/>
              </a:rPr>
              <a:t>Jefa de Departamento de Participación </a:t>
            </a:r>
            <a:r>
              <a:rPr lang="es-MX" altLang="es-MX" sz="2000" b="1" dirty="0" smtClean="0">
                <a:solidFill>
                  <a:schemeClr val="accent1">
                    <a:lumMod val="50000"/>
                  </a:schemeClr>
                </a:solidFill>
                <a:latin typeface="Arial" panose="020B0604020202020204" pitchFamily="34" charset="0"/>
                <a:cs typeface="Arial" panose="020B0604020202020204" pitchFamily="34" charset="0"/>
              </a:rPr>
              <a:t>Social</a:t>
            </a:r>
          </a:p>
          <a:p>
            <a:pPr algn="ctr" eaLnBrk="1" hangingPunct="1">
              <a:spcBef>
                <a:spcPct val="0"/>
              </a:spcBef>
              <a:buFontTx/>
              <a:buNone/>
              <a:defRPr/>
            </a:pPr>
            <a:endParaRPr lang="es-MX" altLang="es-MX" sz="2400" dirty="0">
              <a:solidFill>
                <a:schemeClr val="tx2">
                  <a:lumMod val="50000"/>
                </a:schemeClr>
              </a:solidFill>
              <a:latin typeface="Arial" panose="020B0604020202020204" pitchFamily="34" charset="0"/>
              <a:ea typeface="Arial Unicode MS"/>
              <a:cs typeface="Arial" panose="020B0604020202020204" pitchFamily="34" charset="0"/>
            </a:endParaRPr>
          </a:p>
          <a:p>
            <a:pPr algn="ctr" eaLnBrk="1" hangingPunct="1">
              <a:spcBef>
                <a:spcPct val="0"/>
              </a:spcBef>
              <a:buFontTx/>
              <a:buNone/>
              <a:defRPr/>
            </a:pPr>
            <a:r>
              <a:rPr lang="es-MX" altLang="es-MX" sz="1600" b="1" dirty="0">
                <a:solidFill>
                  <a:schemeClr val="accent1">
                    <a:lumMod val="50000"/>
                  </a:schemeClr>
                </a:solidFill>
                <a:latin typeface="Arial" panose="020B0604020202020204" pitchFamily="34" charset="0"/>
                <a:cs typeface="Arial" panose="020B0604020202020204" pitchFamily="34" charset="0"/>
              </a:rPr>
              <a:t>c</a:t>
            </a:r>
            <a:r>
              <a:rPr lang="es-MX" altLang="es-MX" sz="1600" b="1" dirty="0" smtClean="0">
                <a:solidFill>
                  <a:schemeClr val="accent1">
                    <a:lumMod val="50000"/>
                  </a:schemeClr>
                </a:solidFill>
                <a:latin typeface="Arial" panose="020B0604020202020204" pitchFamily="34" charset="0"/>
                <a:cs typeface="Arial" panose="020B0604020202020204" pitchFamily="34" charset="0"/>
              </a:rPr>
              <a:t>orreo electrónico: </a:t>
            </a:r>
            <a:r>
              <a:rPr lang="es-MX" altLang="es-MX" sz="2800" b="1" dirty="0">
                <a:solidFill>
                  <a:schemeClr val="accent2">
                    <a:lumMod val="75000"/>
                  </a:schemeClr>
                </a:solidFill>
                <a:hlinkClick r:id="rId2"/>
              </a:rPr>
              <a:t>enlacecontraloriasocial@usebeq.edu.mx</a:t>
            </a:r>
            <a:endParaRPr lang="es-MX" altLang="es-MX" sz="2800" b="1" dirty="0">
              <a:solidFill>
                <a:schemeClr val="accent2">
                  <a:lumMod val="75000"/>
                </a:schemeClr>
              </a:solidFill>
            </a:endParaRPr>
          </a:p>
          <a:p>
            <a:pPr algn="ctr" eaLnBrk="1" hangingPunct="1">
              <a:spcBef>
                <a:spcPct val="0"/>
              </a:spcBef>
              <a:buFontTx/>
              <a:buNone/>
              <a:defRPr/>
            </a:pPr>
            <a:endParaRPr lang="es-MX" altLang="es-MX" sz="1600" b="1" dirty="0">
              <a:solidFill>
                <a:schemeClr val="accent2">
                  <a:lumMod val="75000"/>
                </a:schemeClr>
              </a:solidFill>
            </a:endParaRPr>
          </a:p>
          <a:p>
            <a:pPr algn="ctr" eaLnBrk="1" hangingPunct="1">
              <a:spcBef>
                <a:spcPct val="0"/>
              </a:spcBef>
              <a:buFontTx/>
              <a:buNone/>
              <a:defRPr/>
            </a:pPr>
            <a:r>
              <a:rPr lang="es-MX" altLang="es-MX" sz="1600" b="1" dirty="0">
                <a:solidFill>
                  <a:schemeClr val="accent1">
                    <a:lumMod val="50000"/>
                  </a:schemeClr>
                </a:solidFill>
                <a:latin typeface="Arial" panose="020B0604020202020204" pitchFamily="34" charset="0"/>
                <a:cs typeface="Arial" panose="020B0604020202020204" pitchFamily="34" charset="0"/>
              </a:rPr>
              <a:t>Teléfonos de oficina Participación Social: </a:t>
            </a:r>
          </a:p>
          <a:p>
            <a:pPr algn="ctr" eaLnBrk="1" hangingPunct="1">
              <a:spcBef>
                <a:spcPct val="0"/>
              </a:spcBef>
              <a:buFontTx/>
              <a:buNone/>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442-238-60-00</a:t>
            </a:r>
            <a:r>
              <a:rPr lang="es-MX" altLang="es-MX" sz="1600" b="1" dirty="0">
                <a:solidFill>
                  <a:schemeClr val="accent1">
                    <a:lumMod val="50000"/>
                  </a:schemeClr>
                </a:solidFill>
                <a:latin typeface="Arial" panose="020B0604020202020204" pitchFamily="34" charset="0"/>
                <a:cs typeface="Arial" panose="020B0604020202020204" pitchFamily="34" charset="0"/>
              </a:rPr>
              <a:t>,  ext. 1610,1612, 1613, </a:t>
            </a:r>
            <a:r>
              <a:rPr lang="es-MX" altLang="es-MX" sz="1600" b="1" dirty="0" smtClean="0">
                <a:solidFill>
                  <a:schemeClr val="accent1">
                    <a:lumMod val="50000"/>
                  </a:schemeClr>
                </a:solidFill>
                <a:latin typeface="Arial" panose="020B0604020202020204" pitchFamily="34" charset="0"/>
                <a:cs typeface="Arial" panose="020B0604020202020204" pitchFamily="34" charset="0"/>
              </a:rPr>
              <a:t>1615</a:t>
            </a:r>
            <a:endParaRPr lang="es-MX" altLang="es-MX" sz="1600" b="1" dirty="0">
              <a:solidFill>
                <a:schemeClr val="accent1">
                  <a:lumMod val="50000"/>
                </a:schemeClr>
              </a:solidFill>
              <a:latin typeface="Arial" panose="020B0604020202020204" pitchFamily="34" charset="0"/>
              <a:cs typeface="Arial" panose="020B0604020202020204" pitchFamily="34" charset="0"/>
            </a:endParaRPr>
          </a:p>
          <a:p>
            <a:pPr algn="ctr" eaLnBrk="1" hangingPunct="1">
              <a:spcBef>
                <a:spcPct val="0"/>
              </a:spcBef>
              <a:buFontTx/>
              <a:buNone/>
              <a:defRPr/>
            </a:pPr>
            <a:r>
              <a:rPr lang="es-MX" altLang="es-MX" sz="1600" b="1" dirty="0">
                <a:solidFill>
                  <a:schemeClr val="accent1">
                    <a:lumMod val="50000"/>
                  </a:schemeClr>
                </a:solidFill>
                <a:latin typeface="Arial" panose="020B0604020202020204" pitchFamily="34" charset="0"/>
                <a:cs typeface="Arial" panose="020B0604020202020204" pitchFamily="34" charset="0"/>
              </a:rPr>
              <a:t>  </a:t>
            </a:r>
          </a:p>
          <a:p>
            <a:pPr algn="ctr" eaLnBrk="1" hangingPunct="1">
              <a:spcBef>
                <a:spcPct val="0"/>
              </a:spcBef>
              <a:buFontTx/>
              <a:buNone/>
              <a:defRPr/>
            </a:pPr>
            <a:r>
              <a:rPr lang="es-MX" altLang="es-MX" sz="1600" b="1" dirty="0">
                <a:solidFill>
                  <a:schemeClr val="accent1">
                    <a:lumMod val="50000"/>
                  </a:schemeClr>
                </a:solidFill>
                <a:latin typeface="Arial" panose="020B0604020202020204" pitchFamily="34" charset="0"/>
                <a:cs typeface="Arial" panose="020B0604020202020204" pitchFamily="34" charset="0"/>
              </a:rPr>
              <a:t>Ubicación: Av. del Magisterio No. 1000.  Col Colinas del Cimatario, Querétaro, Qro</a:t>
            </a:r>
            <a:r>
              <a:rPr lang="es-MX" altLang="es-MX" sz="1600" b="1" dirty="0">
                <a:solidFill>
                  <a:schemeClr val="accent1">
                    <a:lumMod val="50000"/>
                  </a:schemeClr>
                </a:solidFill>
              </a:rPr>
              <a:t>.</a:t>
            </a:r>
          </a:p>
          <a:p>
            <a:pPr algn="ctr" eaLnBrk="1" hangingPunct="1">
              <a:spcBef>
                <a:spcPct val="0"/>
              </a:spcBef>
              <a:buFontTx/>
              <a:buNone/>
              <a:defRPr/>
            </a:pPr>
            <a:endParaRPr lang="es-MX" altLang="es-MX" sz="1600" b="1" dirty="0">
              <a:solidFill>
                <a:srgbClr val="0070C0"/>
              </a:solidFill>
            </a:endParaRPr>
          </a:p>
        </p:txBody>
      </p:sp>
      <p:sp>
        <p:nvSpPr>
          <p:cNvPr id="6" name="Marcador de pie de página 4"/>
          <p:cNvSpPr>
            <a:spLocks noGrp="1"/>
          </p:cNvSpPr>
          <p:nvPr>
            <p:ph type="ftr" sz="quarter" idx="11"/>
          </p:nvPr>
        </p:nvSpPr>
        <p:spPr>
          <a:xfrm>
            <a:off x="0" y="6356351"/>
            <a:ext cx="7852229" cy="365125"/>
          </a:xfrm>
        </p:spPr>
        <p:txBody>
          <a:bodyPr/>
          <a:lstStyle/>
          <a:p>
            <a:r>
              <a:rPr lang="es-MX" sz="1100" dirty="0" smtClean="0"/>
              <a:t>"Este programa es público, ajeno a cualquier partido político. Queda prohibido el uso para fines distintos al desarrollo social"</a:t>
            </a:r>
            <a:endParaRPr lang="es-MX" sz="1100" dirty="0"/>
          </a:p>
        </p:txBody>
      </p:sp>
      <p:pic>
        <p:nvPicPr>
          <p:cNvPr id="7" name="Imagen 6" descr="Magnifying Glass &lt;strong&gt;Clipart&lt;/strong&gt; Free Stock Photo - Public Domain Picture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758" y="1243694"/>
            <a:ext cx="881742" cy="881742"/>
          </a:xfrm>
          <a:prstGeom prst="rect">
            <a:avLst/>
          </a:prstGeom>
        </p:spPr>
      </p:pic>
    </p:spTree>
    <p:extLst>
      <p:ext uri="{BB962C8B-B14F-4D97-AF65-F5344CB8AC3E}">
        <p14:creationId xmlns:p14="http://schemas.microsoft.com/office/powerpoint/2010/main" val="1696336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368878" y="389063"/>
            <a:ext cx="5410346" cy="584775"/>
          </a:xfrm>
          <a:prstGeom prst="rect">
            <a:avLst/>
          </a:prstGeom>
          <a:solidFill>
            <a:schemeClr val="accent1">
              <a:lumMod val="20000"/>
              <a:lumOff val="80000"/>
            </a:schemeClr>
          </a:solidFill>
          <a:ln>
            <a:solidFill>
              <a:schemeClr val="accent1"/>
            </a:solidFill>
          </a:ln>
        </p:spPr>
        <p:txBody>
          <a:bodyPr wrap="square">
            <a:spAutoFit/>
          </a:bodyPr>
          <a:lstStyle/>
          <a:p>
            <a:pPr algn="ct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MECANISMOS PARA REALIZAR</a:t>
            </a:r>
            <a:b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b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 QUEJAS, DENUNCIAS O SUGERENCIAS </a:t>
            </a:r>
            <a:endParaRPr lang="es-MX" sz="1600" dirty="0">
              <a:solidFill>
                <a:schemeClr val="accent1">
                  <a:lumMod val="50000"/>
                </a:schemeClr>
              </a:solidFill>
              <a:latin typeface="Arial" panose="020B0604020202020204" pitchFamily="34" charset="0"/>
              <a:cs typeface="Arial" panose="020B0604020202020204" pitchFamily="34" charset="0"/>
            </a:endParaRPr>
          </a:p>
        </p:txBody>
      </p:sp>
      <p:sp>
        <p:nvSpPr>
          <p:cNvPr id="5" name="object 3"/>
          <p:cNvSpPr txBox="1">
            <a:spLocks noChangeArrowheads="1"/>
          </p:cNvSpPr>
          <p:nvPr/>
        </p:nvSpPr>
        <p:spPr bwMode="auto">
          <a:xfrm>
            <a:off x="150125" y="1313210"/>
            <a:ext cx="7629099" cy="4690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1711" rIns="0" bIns="0">
            <a:spAutoFit/>
          </a:bodyPr>
          <a:lstStyle>
            <a:lvl1pPr marL="25400" defTabSz="806450">
              <a:defRPr>
                <a:solidFill>
                  <a:schemeClr val="tx1"/>
                </a:solidFill>
                <a:latin typeface="Calibri" panose="020F0502020204030204" pitchFamily="34" charset="0"/>
                <a:ea typeface="MS PGothic" panose="020B0600070205080204" pitchFamily="34" charset="-128"/>
              </a:defRPr>
            </a:lvl1pPr>
            <a:lvl2pPr marL="742950" indent="-285750" defTabSz="806450">
              <a:defRPr>
                <a:solidFill>
                  <a:schemeClr val="tx1"/>
                </a:solidFill>
                <a:latin typeface="Calibri" panose="020F0502020204030204" pitchFamily="34" charset="0"/>
                <a:ea typeface="MS PGothic" panose="020B0600070205080204" pitchFamily="34" charset="-128"/>
              </a:defRPr>
            </a:lvl2pPr>
            <a:lvl3pPr marL="1143000" indent="-228600" defTabSz="806450">
              <a:defRPr>
                <a:solidFill>
                  <a:schemeClr val="tx1"/>
                </a:solidFill>
                <a:latin typeface="Calibri" panose="020F0502020204030204" pitchFamily="34" charset="0"/>
                <a:ea typeface="MS PGothic" panose="020B0600070205080204" pitchFamily="34" charset="-128"/>
              </a:defRPr>
            </a:lvl3pPr>
            <a:lvl4pPr marL="1600200" indent="-228600" defTabSz="806450">
              <a:defRPr>
                <a:solidFill>
                  <a:schemeClr val="tx1"/>
                </a:solidFill>
                <a:latin typeface="Calibri" panose="020F0502020204030204" pitchFamily="34" charset="0"/>
                <a:ea typeface="MS PGothic" panose="020B0600070205080204" pitchFamily="34" charset="-128"/>
              </a:defRPr>
            </a:lvl4pPr>
            <a:lvl5pPr marL="2057400" indent="-228600" defTabSz="806450">
              <a:defRPr>
                <a:solidFill>
                  <a:schemeClr val="tx1"/>
                </a:solidFill>
                <a:latin typeface="Calibri" panose="020F0502020204030204" pitchFamily="34" charset="0"/>
                <a:ea typeface="MS PGothic" panose="020B0600070205080204" pitchFamily="34" charset="-128"/>
              </a:defRPr>
            </a:lvl5pPr>
            <a:lvl6pPr marL="25146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spcBef>
                <a:spcPts val="97"/>
              </a:spcBef>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CUALQUIER QUEJA O DENUNCIA RELACIONADA CON ALGÚN PROGRAMA DE CARÁCTER  PUBLICO O FUNCIONARIO/A PUBLICO,  CON RELACION A LA EDUCACION BASICA,POR PARTE DE LA CIUDADANÍA EN GENERAL,  SE RECIBIRÁN VÍA PERSONAL, ESCRITO LIBRE, TELEFÓNICA ,POR  CORREO  ELECTRÓNICO Y/O POR INTERNET EN LAS SIGUIENTES INSTANCIAS:</a:t>
            </a:r>
          </a:p>
          <a:p>
            <a:pPr algn="ctr" eaLnBrk="1" hangingPunct="1">
              <a:defRPr/>
            </a:pPr>
            <a:endParaRPr lang="es-MX" altLang="es-MX" sz="1600" b="1" dirty="0">
              <a:solidFill>
                <a:schemeClr val="accent1">
                  <a:lumMod val="50000"/>
                </a:schemeClr>
              </a:solidFill>
              <a:latin typeface="+mn-lt"/>
              <a:cs typeface="Arial" panose="020B0604020202020204" pitchFamily="34" charset="0"/>
            </a:endParaRPr>
          </a:p>
          <a:p>
            <a:pPr eaLnBrk="1" hangingPunct="1">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Departamento </a:t>
            </a:r>
            <a:r>
              <a:rPr lang="es-MX" altLang="es-MX" sz="1600" b="1" dirty="0">
                <a:solidFill>
                  <a:schemeClr val="accent1">
                    <a:lumMod val="50000"/>
                  </a:schemeClr>
                </a:solidFill>
                <a:latin typeface="Arial" panose="020B0604020202020204" pitchFamily="34" charset="0"/>
                <a:cs typeface="Arial" panose="020B0604020202020204" pitchFamily="34" charset="0"/>
              </a:rPr>
              <a:t>de Participación Social en la Educación de USEBEQ </a:t>
            </a:r>
          </a:p>
          <a:p>
            <a:pPr>
              <a:defRPr/>
            </a:pPr>
            <a:r>
              <a:rPr lang="es-MX" altLang="es-MX" sz="1600" b="1" dirty="0">
                <a:solidFill>
                  <a:schemeClr val="accent1">
                    <a:lumMod val="50000"/>
                  </a:schemeClr>
                </a:solidFill>
                <a:latin typeface="Arial" panose="020B0604020202020204" pitchFamily="34" charset="0"/>
                <a:cs typeface="Arial" panose="020B0604020202020204" pitchFamily="34" charset="0"/>
              </a:rPr>
              <a:t>Ubicación: </a:t>
            </a:r>
            <a:r>
              <a:rPr lang="es-MX" altLang="es-MX" sz="1600" dirty="0">
                <a:solidFill>
                  <a:schemeClr val="accent1">
                    <a:lumMod val="50000"/>
                  </a:schemeClr>
                </a:solidFill>
                <a:latin typeface="Arial" panose="020B0604020202020204" pitchFamily="34" charset="0"/>
                <a:cs typeface="Arial" panose="020B0604020202020204" pitchFamily="34" charset="0"/>
              </a:rPr>
              <a:t>Av. del Magisterio No. 1000. Col Colinas del Cimatario, Querétaro, Qro</a:t>
            </a:r>
            <a:r>
              <a:rPr lang="es-MX" altLang="es-MX" sz="1600" dirty="0" smtClean="0">
                <a:solidFill>
                  <a:schemeClr val="accent1">
                    <a:lumMod val="50000"/>
                  </a:schemeClr>
                </a:solidFill>
                <a:latin typeface="Arial" panose="020B0604020202020204" pitchFamily="34" charset="0"/>
                <a:cs typeface="Arial" panose="020B0604020202020204" pitchFamily="34" charset="0"/>
              </a:rPr>
              <a:t>.</a:t>
            </a:r>
          </a:p>
          <a:p>
            <a:pPr>
              <a:defRPr/>
            </a:pPr>
            <a:r>
              <a:rPr lang="es-MX" altLang="es-MX" sz="1600" b="1" dirty="0">
                <a:solidFill>
                  <a:schemeClr val="accent1">
                    <a:lumMod val="50000"/>
                  </a:schemeClr>
                </a:solidFill>
                <a:latin typeface="Arial" panose="020B0604020202020204" pitchFamily="34" charset="0"/>
                <a:cs typeface="Arial" panose="020B0604020202020204" pitchFamily="34" charset="0"/>
              </a:rPr>
              <a:t>Teléfonos:</a:t>
            </a:r>
            <a:r>
              <a:rPr lang="es-MX" altLang="es-MX" sz="1600" dirty="0">
                <a:solidFill>
                  <a:schemeClr val="accent1">
                    <a:lumMod val="50000"/>
                  </a:schemeClr>
                </a:solidFill>
                <a:latin typeface="Arial" panose="020B0604020202020204" pitchFamily="34" charset="0"/>
                <a:cs typeface="Arial" panose="020B0604020202020204" pitchFamily="34" charset="0"/>
              </a:rPr>
              <a:t> 442‐238-60-00, ext. 1610,1612, 1613, </a:t>
            </a:r>
            <a:r>
              <a:rPr lang="es-MX" altLang="es-MX" sz="1600" dirty="0" smtClean="0">
                <a:solidFill>
                  <a:schemeClr val="accent1">
                    <a:lumMod val="50000"/>
                  </a:schemeClr>
                </a:solidFill>
                <a:latin typeface="Arial" panose="020B0604020202020204" pitchFamily="34" charset="0"/>
                <a:cs typeface="Arial" panose="020B0604020202020204" pitchFamily="34" charset="0"/>
              </a:rPr>
              <a:t>1615</a:t>
            </a:r>
            <a:endParaRPr lang="es-MX" altLang="es-MX" sz="1600" dirty="0">
              <a:solidFill>
                <a:schemeClr val="accent1">
                  <a:lumMod val="50000"/>
                </a:schemeClr>
              </a:solidFill>
              <a:latin typeface="Arial" panose="020B0604020202020204" pitchFamily="34" charset="0"/>
              <a:cs typeface="Arial" panose="020B0604020202020204" pitchFamily="34" charset="0"/>
            </a:endParaRPr>
          </a:p>
          <a:p>
            <a:pPr eaLnBrk="1" hangingPunct="1">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Correo electrónico:</a:t>
            </a:r>
            <a:r>
              <a:rPr lang="es-MX" altLang="es-MX" sz="1600" b="1" dirty="0" smtClean="0">
                <a:solidFill>
                  <a:schemeClr val="accent3">
                    <a:lumMod val="75000"/>
                  </a:schemeClr>
                </a:solidFill>
                <a:latin typeface="Arial" panose="020B0604020202020204" pitchFamily="34" charset="0"/>
                <a:cs typeface="Arial" panose="020B0604020202020204" pitchFamily="34" charset="0"/>
              </a:rPr>
              <a:t> </a:t>
            </a:r>
            <a:r>
              <a:rPr lang="es-MX" altLang="es-MX" sz="1600" b="1" u="sng" dirty="0" smtClean="0">
                <a:solidFill>
                  <a:schemeClr val="accent3">
                    <a:lumMod val="75000"/>
                  </a:schemeClr>
                </a:solidFill>
                <a:latin typeface="Arial" panose="020B0604020202020204" pitchFamily="34" charset="0"/>
                <a:cs typeface="Arial" panose="020B0604020202020204" pitchFamily="34" charset="0"/>
                <a:hlinkClick r:id="rId2"/>
              </a:rPr>
              <a:t>enlacecontraloriasocial@usebeq.edu.mx </a:t>
            </a:r>
            <a:r>
              <a:rPr lang="es-MX" altLang="es-MX" sz="1600" b="1" dirty="0" smtClean="0">
                <a:solidFill>
                  <a:schemeClr val="accent3">
                    <a:lumMod val="75000"/>
                  </a:schemeClr>
                </a:solidFill>
                <a:latin typeface="Arial" panose="020B0604020202020204" pitchFamily="34" charset="0"/>
                <a:cs typeface="Arial" panose="020B0604020202020204" pitchFamily="34" charset="0"/>
              </a:rPr>
              <a:t> </a:t>
            </a:r>
          </a:p>
          <a:p>
            <a:pPr eaLnBrk="1" hangingPunct="1">
              <a:defRPr/>
            </a:pPr>
            <a:endParaRPr lang="es-MX" altLang="es-MX" sz="1600" dirty="0" smtClean="0">
              <a:solidFill>
                <a:schemeClr val="accent5">
                  <a:lumMod val="75000"/>
                </a:schemeClr>
              </a:solidFill>
              <a:latin typeface="Arial" panose="020B0604020202020204" pitchFamily="34" charset="0"/>
              <a:cs typeface="Arial" panose="020B0604020202020204" pitchFamily="34" charset="0"/>
            </a:endParaRPr>
          </a:p>
          <a:p>
            <a:pPr>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Órgano </a:t>
            </a:r>
            <a:r>
              <a:rPr lang="es-MX" altLang="es-MX" sz="1600" b="1" dirty="0">
                <a:solidFill>
                  <a:schemeClr val="accent1">
                    <a:lumMod val="50000"/>
                  </a:schemeClr>
                </a:solidFill>
                <a:latin typeface="Arial" panose="020B0604020202020204" pitchFamily="34" charset="0"/>
                <a:cs typeface="Arial" panose="020B0604020202020204" pitchFamily="34" charset="0"/>
              </a:rPr>
              <a:t>Interno de Control de la </a:t>
            </a:r>
            <a:r>
              <a:rPr lang="es-MX" altLang="es-MX" sz="1600" b="1" dirty="0" smtClean="0">
                <a:solidFill>
                  <a:schemeClr val="accent1">
                    <a:lumMod val="50000"/>
                  </a:schemeClr>
                </a:solidFill>
                <a:latin typeface="Arial" panose="020B0604020202020204" pitchFamily="34" charset="0"/>
                <a:cs typeface="Arial" panose="020B0604020202020204" pitchFamily="34" charset="0"/>
              </a:rPr>
              <a:t>USEBEQ.</a:t>
            </a:r>
            <a:endParaRPr lang="es-MX" altLang="es-MX" sz="1600" b="1" dirty="0">
              <a:solidFill>
                <a:schemeClr val="accent1">
                  <a:lumMod val="50000"/>
                </a:schemeClr>
              </a:solidFill>
              <a:latin typeface="Arial" panose="020B0604020202020204" pitchFamily="34" charset="0"/>
              <a:cs typeface="Arial" panose="020B0604020202020204" pitchFamily="34" charset="0"/>
            </a:endParaRPr>
          </a:p>
          <a:p>
            <a:pPr>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Teléfonos</a:t>
            </a:r>
            <a:r>
              <a:rPr lang="es-MX" altLang="es-MX" sz="1600" b="1" dirty="0">
                <a:solidFill>
                  <a:schemeClr val="accent1">
                    <a:lumMod val="50000"/>
                  </a:schemeClr>
                </a:solidFill>
                <a:latin typeface="Arial" panose="020B0604020202020204" pitchFamily="34" charset="0"/>
                <a:cs typeface="Arial" panose="020B0604020202020204" pitchFamily="34" charset="0"/>
              </a:rPr>
              <a:t>: </a:t>
            </a:r>
            <a:r>
              <a:rPr lang="es-MX" altLang="es-MX" sz="1600" dirty="0" smtClean="0">
                <a:solidFill>
                  <a:schemeClr val="accent1">
                    <a:lumMod val="50000"/>
                  </a:schemeClr>
                </a:solidFill>
                <a:latin typeface="Arial" panose="020B0604020202020204" pitchFamily="34" charset="0"/>
                <a:cs typeface="Arial" panose="020B0604020202020204" pitchFamily="34" charset="0"/>
              </a:rPr>
              <a:t>442‐238-60-00 ext.1025 </a:t>
            </a:r>
            <a:r>
              <a:rPr lang="es-MX" altLang="es-MX" sz="1600" dirty="0">
                <a:solidFill>
                  <a:schemeClr val="accent1">
                    <a:lumMod val="50000"/>
                  </a:schemeClr>
                </a:solidFill>
                <a:latin typeface="Arial" panose="020B0604020202020204" pitchFamily="34" charset="0"/>
                <a:cs typeface="Arial" panose="020B0604020202020204" pitchFamily="34" charset="0"/>
              </a:rPr>
              <a:t>o 1027. </a:t>
            </a:r>
            <a:endParaRPr lang="es-MX" altLang="es-MX" sz="1600" dirty="0" smtClean="0">
              <a:solidFill>
                <a:schemeClr val="accent1">
                  <a:lumMod val="50000"/>
                </a:schemeClr>
              </a:solidFill>
              <a:latin typeface="Arial" panose="020B0604020202020204" pitchFamily="34" charset="0"/>
              <a:cs typeface="Arial" panose="020B0604020202020204" pitchFamily="34" charset="0"/>
            </a:endParaRPr>
          </a:p>
          <a:p>
            <a:pPr>
              <a:defRPr/>
            </a:pPr>
            <a:endParaRPr lang="es-MX" altLang="es-MX" sz="1600" b="1" dirty="0">
              <a:solidFill>
                <a:schemeClr val="accent1">
                  <a:lumMod val="50000"/>
                </a:schemeClr>
              </a:solidFill>
              <a:latin typeface="Arial" panose="020B0604020202020204" pitchFamily="34" charset="0"/>
              <a:cs typeface="Arial" panose="020B0604020202020204" pitchFamily="34" charset="0"/>
            </a:endParaRPr>
          </a:p>
          <a:p>
            <a:pPr>
              <a:defRPr/>
            </a:pPr>
            <a:r>
              <a:rPr lang="es-ES" sz="1600" b="1" dirty="0" smtClean="0">
                <a:solidFill>
                  <a:schemeClr val="accent1">
                    <a:lumMod val="50000"/>
                  </a:schemeClr>
                </a:solidFill>
                <a:latin typeface="Arial" panose="020B0604020202020204" pitchFamily="34" charset="0"/>
                <a:cs typeface="Arial" panose="020B0604020202020204" pitchFamily="34" charset="0"/>
              </a:rPr>
              <a:t>Secretaria </a:t>
            </a:r>
            <a:r>
              <a:rPr lang="es-ES" sz="1600" b="1" dirty="0">
                <a:solidFill>
                  <a:schemeClr val="accent1">
                    <a:lumMod val="50000"/>
                  </a:schemeClr>
                </a:solidFill>
                <a:latin typeface="Arial" panose="020B0604020202020204" pitchFamily="34" charset="0"/>
                <a:cs typeface="Arial" panose="020B0604020202020204" pitchFamily="34" charset="0"/>
              </a:rPr>
              <a:t>de la Contraloría, Dirección de Prevención</a:t>
            </a:r>
            <a:endParaRPr lang="es-MX" sz="1600" dirty="0">
              <a:solidFill>
                <a:schemeClr val="accent1">
                  <a:lumMod val="50000"/>
                </a:schemeClr>
              </a:solidFill>
              <a:latin typeface="Arial" panose="020B0604020202020204" pitchFamily="34" charset="0"/>
              <a:cs typeface="Arial" panose="020B0604020202020204" pitchFamily="34" charset="0"/>
            </a:endParaRPr>
          </a:p>
          <a:p>
            <a:r>
              <a:rPr lang="es-ES" sz="1600" b="1" dirty="0" smtClean="0">
                <a:solidFill>
                  <a:schemeClr val="accent1">
                    <a:lumMod val="50000"/>
                  </a:schemeClr>
                </a:solidFill>
                <a:latin typeface="Arial" panose="020B0604020202020204" pitchFamily="34" charset="0"/>
                <a:cs typeface="Arial" panose="020B0604020202020204" pitchFamily="34" charset="0"/>
              </a:rPr>
              <a:t>Teléfonos: </a:t>
            </a:r>
            <a:r>
              <a:rPr lang="es-ES" sz="1600" dirty="0" smtClean="0">
                <a:solidFill>
                  <a:schemeClr val="accent1">
                    <a:lumMod val="50000"/>
                  </a:schemeClr>
                </a:solidFill>
                <a:latin typeface="Arial" panose="020B0604020202020204" pitchFamily="34" charset="0"/>
                <a:cs typeface="Arial" panose="020B0604020202020204" pitchFamily="34" charset="0"/>
              </a:rPr>
              <a:t>800 </a:t>
            </a:r>
            <a:r>
              <a:rPr lang="es-ES" sz="1600" dirty="0">
                <a:solidFill>
                  <a:schemeClr val="accent1">
                    <a:lumMod val="50000"/>
                  </a:schemeClr>
                </a:solidFill>
                <a:latin typeface="Arial" panose="020B0604020202020204" pitchFamily="34" charset="0"/>
                <a:cs typeface="Arial" panose="020B0604020202020204" pitchFamily="34" charset="0"/>
              </a:rPr>
              <a:t>TE SIRVE (</a:t>
            </a:r>
            <a:r>
              <a:rPr lang="es-ES" sz="1600" dirty="0" smtClean="0">
                <a:solidFill>
                  <a:schemeClr val="accent1">
                    <a:lumMod val="50000"/>
                  </a:schemeClr>
                </a:solidFill>
                <a:latin typeface="Arial" panose="020B0604020202020204" pitchFamily="34" charset="0"/>
                <a:cs typeface="Arial" panose="020B0604020202020204" pitchFamily="34" charset="0"/>
              </a:rPr>
              <a:t>800 837 47 83</a:t>
            </a:r>
            <a:r>
              <a:rPr lang="es-ES" sz="1600" dirty="0">
                <a:solidFill>
                  <a:schemeClr val="accent1">
                    <a:lumMod val="50000"/>
                  </a:schemeClr>
                </a:solidFill>
                <a:latin typeface="Arial" panose="020B0604020202020204" pitchFamily="34" charset="0"/>
                <a:cs typeface="Arial" panose="020B0604020202020204" pitchFamily="34" charset="0"/>
              </a:rPr>
              <a:t>)</a:t>
            </a:r>
            <a:endParaRPr lang="es-MX" sz="1600" dirty="0">
              <a:solidFill>
                <a:schemeClr val="accent1">
                  <a:lumMod val="50000"/>
                </a:schemeClr>
              </a:solidFill>
              <a:latin typeface="Arial" panose="020B0604020202020204" pitchFamily="34" charset="0"/>
              <a:cs typeface="Arial" panose="020B0604020202020204" pitchFamily="34" charset="0"/>
            </a:endParaRPr>
          </a:p>
          <a:p>
            <a:r>
              <a:rPr lang="es-ES" sz="1600" dirty="0" smtClean="0">
                <a:solidFill>
                  <a:schemeClr val="accent1">
                    <a:lumMod val="50000"/>
                  </a:schemeClr>
                </a:solidFill>
                <a:latin typeface="Arial" panose="020B0604020202020204" pitchFamily="34" charset="0"/>
                <a:cs typeface="Arial" panose="020B0604020202020204" pitchFamily="34" charset="0"/>
              </a:rPr>
              <a:t>442-235-34-82 </a:t>
            </a:r>
            <a:r>
              <a:rPr lang="es-ES" sz="1600" dirty="0">
                <a:solidFill>
                  <a:schemeClr val="accent1">
                    <a:lumMod val="50000"/>
                  </a:schemeClr>
                </a:solidFill>
                <a:latin typeface="Arial" panose="020B0604020202020204" pitchFamily="34" charset="0"/>
                <a:cs typeface="Arial" panose="020B0604020202020204" pitchFamily="34" charset="0"/>
              </a:rPr>
              <a:t>ext. 3123 y 3124</a:t>
            </a:r>
            <a:endParaRPr lang="es-MX" sz="1600" dirty="0">
              <a:solidFill>
                <a:schemeClr val="accent1">
                  <a:lumMod val="50000"/>
                </a:schemeClr>
              </a:solidFill>
              <a:latin typeface="Arial" panose="020B0604020202020204" pitchFamily="34" charset="0"/>
              <a:cs typeface="Arial" panose="020B0604020202020204" pitchFamily="34" charset="0"/>
            </a:endParaRPr>
          </a:p>
          <a:p>
            <a:r>
              <a:rPr lang="es-ES" sz="1600" b="1" u="sng" dirty="0" smtClean="0">
                <a:solidFill>
                  <a:srgbClr val="1B6EC9"/>
                </a:solidFill>
                <a:latin typeface="Arial" panose="020B0604020202020204" pitchFamily="34" charset="0"/>
                <a:cs typeface="Arial" panose="020B0604020202020204" pitchFamily="34" charset="0"/>
                <a:hlinkClick r:id="rId3"/>
              </a:rPr>
              <a:t>contralorsocial@queretaro.gob.mx</a:t>
            </a:r>
            <a:endParaRPr lang="es-ES" sz="1600" b="1" u="sng" dirty="0" smtClean="0">
              <a:solidFill>
                <a:srgbClr val="1B6EC9"/>
              </a:solidFill>
              <a:latin typeface="Arial" panose="020B0604020202020204" pitchFamily="34" charset="0"/>
              <a:cs typeface="Arial" panose="020B0604020202020204" pitchFamily="34" charset="0"/>
            </a:endParaRPr>
          </a:p>
          <a:p>
            <a:r>
              <a:rPr lang="es-ES" sz="1600" b="1" u="sng" dirty="0" smtClean="0">
                <a:solidFill>
                  <a:srgbClr val="1B6EC9"/>
                </a:solidFill>
                <a:latin typeface="Arial" panose="020B0604020202020204" pitchFamily="34" charset="0"/>
                <a:cs typeface="Arial" panose="020B0604020202020204" pitchFamily="34" charset="0"/>
              </a:rPr>
              <a:t>www2.queretaro.gob.mx/contraloría/social.php</a:t>
            </a:r>
          </a:p>
        </p:txBody>
      </p:sp>
      <p:pic>
        <p:nvPicPr>
          <p:cNvPr id="3" name="Imagen 2" descr="Economía y Auditoría: Amortización Gastos de I+D"/>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0078" y="4030786"/>
            <a:ext cx="1241946" cy="1381228"/>
          </a:xfrm>
          <a:prstGeom prst="rect">
            <a:avLst/>
          </a:prstGeom>
        </p:spPr>
      </p:pic>
      <p:sp>
        <p:nvSpPr>
          <p:cNvPr id="6" name="Marcador de pie de página 1"/>
          <p:cNvSpPr>
            <a:spLocks noGrp="1"/>
          </p:cNvSpPr>
          <p:nvPr>
            <p:ph type="ftr" sz="quarter" idx="11"/>
          </p:nvPr>
        </p:nvSpPr>
        <p:spPr>
          <a:xfrm>
            <a:off x="0" y="6356351"/>
            <a:ext cx="7942997" cy="365125"/>
          </a:xfrm>
        </p:spPr>
        <p:txBody>
          <a:bodyPr/>
          <a:lstStyle/>
          <a:p>
            <a:r>
              <a:rPr lang="es-MX" dirty="0" smtClean="0"/>
              <a:t>"Este programa es público, ajeno a cualquier partido político. Queda prohibido el uso para fines distintos al desarrollo social"</a:t>
            </a:r>
            <a:endParaRPr lang="es-MX" dirty="0"/>
          </a:p>
        </p:txBody>
      </p:sp>
    </p:spTree>
    <p:extLst>
      <p:ext uri="{BB962C8B-B14F-4D97-AF65-F5344CB8AC3E}">
        <p14:creationId xmlns:p14="http://schemas.microsoft.com/office/powerpoint/2010/main" val="1766719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251881" y="299155"/>
            <a:ext cx="5418161" cy="584775"/>
          </a:xfrm>
          <a:prstGeom prst="rect">
            <a:avLst/>
          </a:prstGeom>
          <a:solidFill>
            <a:schemeClr val="accent1">
              <a:lumMod val="20000"/>
              <a:lumOff val="80000"/>
            </a:schemeClr>
          </a:solidFill>
          <a:ln>
            <a:solidFill>
              <a:schemeClr val="accent1"/>
            </a:solidFill>
          </a:ln>
        </p:spPr>
        <p:txBody>
          <a:bodyPr wrap="square">
            <a:spAutoFit/>
          </a:bodyPr>
          <a:lstStyle/>
          <a:p>
            <a:pPr algn="ct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MECANISMOS PARA REALIZAR</a:t>
            </a:r>
            <a:b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b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 QUEJAS, DENUNCIAS O SUGERENCIAS </a:t>
            </a:r>
            <a:endParaRPr lang="es-MX" sz="1600" dirty="0">
              <a:solidFill>
                <a:schemeClr val="accent1">
                  <a:lumMod val="50000"/>
                </a:schemeClr>
              </a:solidFill>
              <a:latin typeface="Arial" panose="020B0604020202020204" pitchFamily="34" charset="0"/>
              <a:cs typeface="Arial" panose="020B0604020202020204" pitchFamily="34" charset="0"/>
            </a:endParaRPr>
          </a:p>
        </p:txBody>
      </p:sp>
      <p:sp>
        <p:nvSpPr>
          <p:cNvPr id="6" name="object 3"/>
          <p:cNvSpPr txBox="1">
            <a:spLocks noChangeArrowheads="1"/>
          </p:cNvSpPr>
          <p:nvPr/>
        </p:nvSpPr>
        <p:spPr bwMode="auto">
          <a:xfrm>
            <a:off x="0" y="1123333"/>
            <a:ext cx="7758381" cy="1242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1711" rIns="0" bIns="0">
            <a:spAutoFit/>
          </a:bodyPr>
          <a:lstStyle>
            <a:lvl1pPr marL="25400" defTabSz="806450">
              <a:defRPr>
                <a:solidFill>
                  <a:schemeClr val="tx1"/>
                </a:solidFill>
                <a:latin typeface="Calibri" panose="020F0502020204030204" pitchFamily="34" charset="0"/>
                <a:ea typeface="MS PGothic" panose="020B0600070205080204" pitchFamily="34" charset="-128"/>
              </a:defRPr>
            </a:lvl1pPr>
            <a:lvl2pPr marL="742950" indent="-285750" defTabSz="806450">
              <a:defRPr>
                <a:solidFill>
                  <a:schemeClr val="tx1"/>
                </a:solidFill>
                <a:latin typeface="Calibri" panose="020F0502020204030204" pitchFamily="34" charset="0"/>
                <a:ea typeface="MS PGothic" panose="020B0600070205080204" pitchFamily="34" charset="-128"/>
              </a:defRPr>
            </a:lvl2pPr>
            <a:lvl3pPr marL="1143000" indent="-228600" defTabSz="806450">
              <a:defRPr>
                <a:solidFill>
                  <a:schemeClr val="tx1"/>
                </a:solidFill>
                <a:latin typeface="Calibri" panose="020F0502020204030204" pitchFamily="34" charset="0"/>
                <a:ea typeface="MS PGothic" panose="020B0600070205080204" pitchFamily="34" charset="-128"/>
              </a:defRPr>
            </a:lvl3pPr>
            <a:lvl4pPr marL="1600200" indent="-228600" defTabSz="806450">
              <a:defRPr>
                <a:solidFill>
                  <a:schemeClr val="tx1"/>
                </a:solidFill>
                <a:latin typeface="Calibri" panose="020F0502020204030204" pitchFamily="34" charset="0"/>
                <a:ea typeface="MS PGothic" panose="020B0600070205080204" pitchFamily="34" charset="-128"/>
              </a:defRPr>
            </a:lvl4pPr>
            <a:lvl5pPr marL="2057400" indent="-228600" defTabSz="806450">
              <a:defRPr>
                <a:solidFill>
                  <a:schemeClr val="tx1"/>
                </a:solidFill>
                <a:latin typeface="Calibri" panose="020F0502020204030204" pitchFamily="34" charset="0"/>
                <a:ea typeface="MS PGothic" panose="020B0600070205080204" pitchFamily="34" charset="-128"/>
              </a:defRPr>
            </a:lvl5pPr>
            <a:lvl6pPr marL="25146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80645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spcBef>
                <a:spcPts val="97"/>
              </a:spcBef>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rPr>
              <a:t>CUALQUIER </a:t>
            </a:r>
            <a:r>
              <a:rPr lang="es-MX" altLang="es-MX" sz="1600" b="1" dirty="0">
                <a:solidFill>
                  <a:schemeClr val="accent1">
                    <a:lumMod val="50000"/>
                  </a:schemeClr>
                </a:solidFill>
                <a:latin typeface="Arial" panose="020B0604020202020204" pitchFamily="34" charset="0"/>
                <a:cs typeface="Arial" panose="020B0604020202020204" pitchFamily="34" charset="0"/>
              </a:rPr>
              <a:t>QUEJA O DENUNCIA RELACIONADA CON ALGÚN PROGRAMA DE CARÁCTER  PUBLICO O FUNCIONARIO/A PUBLICO,  CON RELACION A LA EDUCACION BASICA,POR PARTE DE LA CIUDADANÍA EN GENERAL,  SE RECIBIRÁN VÍA PERSONAL, ESCRITO LIBRE, TELEFÓNICA ,POR  CORREO  ELECTRÓNICO Y/O POR INTERNET EN LAS SIGUIENTES INSTANCIAS</a:t>
            </a:r>
            <a:r>
              <a:rPr lang="es-MX" altLang="es-MX" sz="1600" b="1" dirty="0" smtClean="0">
                <a:solidFill>
                  <a:schemeClr val="accent1">
                    <a:lumMod val="50000"/>
                  </a:schemeClr>
                </a:solidFill>
                <a:latin typeface="Arial" panose="020B0604020202020204" pitchFamily="34" charset="0"/>
                <a:cs typeface="Arial" panose="020B0604020202020204" pitchFamily="34" charset="0"/>
              </a:rPr>
              <a:t>:</a:t>
            </a:r>
            <a:endParaRPr lang="es-MX" altLang="es-MX" sz="1600" b="1" dirty="0">
              <a:solidFill>
                <a:schemeClr val="accent1">
                  <a:lumMod val="50000"/>
                </a:schemeClr>
              </a:solidFill>
              <a:latin typeface="Arial" panose="020B0604020202020204" pitchFamily="34" charset="0"/>
              <a:cs typeface="Arial" panose="020B0604020202020204" pitchFamily="34" charset="0"/>
            </a:endParaRPr>
          </a:p>
        </p:txBody>
      </p:sp>
      <p:sp>
        <p:nvSpPr>
          <p:cNvPr id="7" name="Rectángulo 6"/>
          <p:cNvSpPr/>
          <p:nvPr/>
        </p:nvSpPr>
        <p:spPr>
          <a:xfrm>
            <a:off x="181651" y="2486061"/>
            <a:ext cx="7544725" cy="1069524"/>
          </a:xfrm>
          <a:prstGeom prst="rect">
            <a:avLst/>
          </a:prstGeom>
        </p:spPr>
        <p:txBody>
          <a:bodyPr wrap="square">
            <a:spAutoFit/>
          </a:bodyPr>
          <a:lstStyle/>
          <a:p>
            <a:pPr algn="just">
              <a:spcBef>
                <a:spcPts val="330"/>
              </a:spcBef>
              <a:buSzPct val="93000"/>
              <a:defRPr/>
            </a:pPr>
            <a:r>
              <a:rPr lang="es-MX" altLang="es-MX" sz="1400" b="1" dirty="0" smtClean="0">
                <a:solidFill>
                  <a:schemeClr val="accent1"/>
                </a:solidFill>
                <a:latin typeface="Arial" panose="020B0604020202020204" pitchFamily="34" charset="0"/>
                <a:cs typeface="Arial" panose="020B0604020202020204" pitchFamily="34" charset="0"/>
              </a:rPr>
              <a:t>Secretaría </a:t>
            </a:r>
            <a:r>
              <a:rPr lang="es-MX" altLang="es-MX" sz="1400" b="1" dirty="0">
                <a:solidFill>
                  <a:schemeClr val="accent1"/>
                </a:solidFill>
                <a:latin typeface="Arial" panose="020B0604020202020204" pitchFamily="34" charset="0"/>
                <a:cs typeface="Arial" panose="020B0604020202020204" pitchFamily="34" charset="0"/>
              </a:rPr>
              <a:t>de </a:t>
            </a:r>
            <a:r>
              <a:rPr lang="es-MX" altLang="es-MX" sz="1400" b="1" dirty="0" smtClean="0">
                <a:solidFill>
                  <a:schemeClr val="accent1"/>
                </a:solidFill>
                <a:latin typeface="Arial" panose="020B0604020202020204" pitchFamily="34" charset="0"/>
                <a:cs typeface="Arial" panose="020B0604020202020204" pitchFamily="34" charset="0"/>
              </a:rPr>
              <a:t>Educación Pública </a:t>
            </a:r>
          </a:p>
          <a:p>
            <a:pPr algn="just">
              <a:spcBef>
                <a:spcPts val="330"/>
              </a:spcBef>
              <a:buSzPct val="93000"/>
              <a:defRPr/>
            </a:pPr>
            <a:r>
              <a:rPr lang="es-MX" altLang="es-MX" sz="1400" b="1" dirty="0" smtClean="0">
                <a:solidFill>
                  <a:schemeClr val="accent1">
                    <a:lumMod val="50000"/>
                  </a:schemeClr>
                </a:solidFill>
                <a:latin typeface="Arial" panose="020B0604020202020204" pitchFamily="34" charset="0"/>
                <a:cs typeface="Arial" panose="020B0604020202020204" pitchFamily="34" charset="0"/>
              </a:rPr>
              <a:t>EDUCATEL (SISTEMA TELEFÓNICO DE INFORMACIÓN Y ORIENTACION DE LA  SEP)</a:t>
            </a:r>
          </a:p>
          <a:p>
            <a:pPr algn="just">
              <a:spcBef>
                <a:spcPts val="330"/>
              </a:spcBef>
              <a:buSzPct val="93000"/>
              <a:defRPr/>
            </a:pPr>
            <a:r>
              <a:rPr lang="es-MX" altLang="es-MX" sz="1400" b="1" dirty="0" smtClean="0">
                <a:solidFill>
                  <a:schemeClr val="accent1">
                    <a:lumMod val="50000"/>
                  </a:schemeClr>
                </a:solidFill>
                <a:latin typeface="Arial" panose="020B0604020202020204" pitchFamily="34" charset="0"/>
                <a:cs typeface="Arial" panose="020B0604020202020204" pitchFamily="34" charset="0"/>
              </a:rPr>
              <a:t>Teléfono </a:t>
            </a:r>
            <a:r>
              <a:rPr lang="es-MX" altLang="es-MX" sz="1400" dirty="0" smtClean="0">
                <a:solidFill>
                  <a:schemeClr val="accent1">
                    <a:lumMod val="50000"/>
                  </a:schemeClr>
                </a:solidFill>
                <a:latin typeface="Arial" panose="020B0604020202020204" pitchFamily="34" charset="0"/>
                <a:cs typeface="Arial" panose="020B0604020202020204" pitchFamily="34" charset="0"/>
              </a:rPr>
              <a:t>55-36-01-75-99 </a:t>
            </a:r>
            <a:r>
              <a:rPr lang="es-MX" altLang="es-MX" sz="1400" dirty="0">
                <a:solidFill>
                  <a:schemeClr val="accent1">
                    <a:lumMod val="50000"/>
                  </a:schemeClr>
                </a:solidFill>
                <a:latin typeface="Arial" panose="020B0604020202020204" pitchFamily="34" charset="0"/>
                <a:cs typeface="Arial" panose="020B0604020202020204" pitchFamily="34" charset="0"/>
              </a:rPr>
              <a:t> </a:t>
            </a:r>
            <a:r>
              <a:rPr lang="es-MX" altLang="es-MX" sz="1400" dirty="0" smtClean="0">
                <a:solidFill>
                  <a:schemeClr val="accent1">
                    <a:lumMod val="50000"/>
                  </a:schemeClr>
                </a:solidFill>
                <a:latin typeface="Arial" panose="020B0604020202020204" pitchFamily="34" charset="0"/>
                <a:cs typeface="Arial" panose="020B0604020202020204" pitchFamily="34" charset="0"/>
              </a:rPr>
              <a:t>Cuidad de México</a:t>
            </a:r>
          </a:p>
          <a:p>
            <a:pPr algn="just">
              <a:spcBef>
                <a:spcPts val="330"/>
              </a:spcBef>
              <a:buSzPct val="93000"/>
              <a:defRPr/>
            </a:pPr>
            <a:r>
              <a:rPr lang="es-MX" altLang="es-MX" sz="1400" dirty="0" smtClean="0">
                <a:solidFill>
                  <a:schemeClr val="accent1">
                    <a:lumMod val="50000"/>
                  </a:schemeClr>
                </a:solidFill>
                <a:latin typeface="Arial" panose="020B0604020202020204" pitchFamily="34" charset="0"/>
                <a:cs typeface="Arial" panose="020B0604020202020204" pitchFamily="34" charset="0"/>
              </a:rPr>
              <a:t>800-288-66-88 (Ladas sin costo)</a:t>
            </a:r>
          </a:p>
        </p:txBody>
      </p:sp>
      <p:sp>
        <p:nvSpPr>
          <p:cNvPr id="8" name="Rectángulo 7"/>
          <p:cNvSpPr/>
          <p:nvPr/>
        </p:nvSpPr>
        <p:spPr>
          <a:xfrm>
            <a:off x="186282" y="3584386"/>
            <a:ext cx="7572098" cy="2477601"/>
          </a:xfrm>
          <a:prstGeom prst="rect">
            <a:avLst/>
          </a:prstGeom>
        </p:spPr>
        <p:txBody>
          <a:bodyPr wrap="square">
            <a:spAutoFit/>
          </a:bodyPr>
          <a:lstStyle/>
          <a:p>
            <a:pPr algn="just">
              <a:spcBef>
                <a:spcPts val="330"/>
              </a:spcBef>
              <a:buSzPct val="93000"/>
              <a:defRPr/>
            </a:pPr>
            <a:r>
              <a:rPr lang="es-MX" altLang="es-MX" sz="1400" b="1" dirty="0" smtClean="0">
                <a:solidFill>
                  <a:schemeClr val="accent1"/>
                </a:solidFill>
                <a:latin typeface="Arial" panose="020B0604020202020204" pitchFamily="34" charset="0"/>
                <a:cs typeface="Arial" panose="020B0604020202020204" pitchFamily="34" charset="0"/>
              </a:rPr>
              <a:t>Secretaría </a:t>
            </a:r>
            <a:r>
              <a:rPr lang="es-MX" altLang="es-MX" sz="1400" b="1" dirty="0">
                <a:solidFill>
                  <a:schemeClr val="accent1"/>
                </a:solidFill>
                <a:latin typeface="Arial" panose="020B0604020202020204" pitchFamily="34" charset="0"/>
                <a:cs typeface="Arial" panose="020B0604020202020204" pitchFamily="34" charset="0"/>
              </a:rPr>
              <a:t>de la Función </a:t>
            </a:r>
            <a:r>
              <a:rPr lang="es-MX" altLang="es-MX" sz="1400" b="1" dirty="0" smtClean="0">
                <a:solidFill>
                  <a:schemeClr val="accent1"/>
                </a:solidFill>
                <a:latin typeface="Arial" panose="020B0604020202020204" pitchFamily="34" charset="0"/>
                <a:cs typeface="Arial" panose="020B0604020202020204" pitchFamily="34" charset="0"/>
              </a:rPr>
              <a:t>Pública</a:t>
            </a:r>
            <a:endParaRPr lang="es-MX" altLang="es-MX" sz="1400" b="1" dirty="0" smtClean="0">
              <a:solidFill>
                <a:schemeClr val="accent1">
                  <a:lumMod val="50000"/>
                </a:schemeClr>
              </a:solidFill>
              <a:latin typeface="Arial" panose="020B0604020202020204" pitchFamily="34" charset="0"/>
              <a:ea typeface="Carlito"/>
              <a:cs typeface="Arial" panose="020B0604020202020204" pitchFamily="34" charset="0"/>
            </a:endParaRPr>
          </a:p>
          <a:p>
            <a:pPr algn="just">
              <a:spcBef>
                <a:spcPts val="330"/>
              </a:spcBef>
              <a:buSzPct val="93000"/>
              <a:defRPr/>
            </a:pPr>
            <a:r>
              <a:rPr lang="es-MX" altLang="es-MX" sz="1400" b="1" dirty="0" smtClean="0">
                <a:solidFill>
                  <a:schemeClr val="accent1">
                    <a:lumMod val="50000"/>
                  </a:schemeClr>
                </a:solidFill>
                <a:latin typeface="Arial" panose="020B0604020202020204" pitchFamily="34" charset="0"/>
                <a:ea typeface="Carlito"/>
                <a:cs typeface="Arial" panose="020B0604020202020204" pitchFamily="34" charset="0"/>
              </a:rPr>
              <a:t>Denuncia </a:t>
            </a:r>
            <a:r>
              <a:rPr lang="es-MX" altLang="es-MX" sz="1400" b="1" dirty="0">
                <a:solidFill>
                  <a:schemeClr val="accent1">
                    <a:lumMod val="50000"/>
                  </a:schemeClr>
                </a:solidFill>
                <a:latin typeface="Arial" panose="020B0604020202020204" pitchFamily="34" charset="0"/>
                <a:ea typeface="Carlito"/>
                <a:cs typeface="Arial" panose="020B0604020202020204" pitchFamily="34" charset="0"/>
              </a:rPr>
              <a:t>Ciudadana de la Corrupción (SIDEC)</a:t>
            </a:r>
          </a:p>
          <a:p>
            <a:pPr algn="just">
              <a:spcBef>
                <a:spcPts val="330"/>
              </a:spcBef>
              <a:buSzPct val="93000"/>
              <a:defRPr/>
            </a:pPr>
            <a:r>
              <a:rPr lang="es-MX" altLang="es-MX" sz="1400" dirty="0">
                <a:solidFill>
                  <a:schemeClr val="accent5">
                    <a:lumMod val="75000"/>
                  </a:schemeClr>
                </a:solidFill>
                <a:latin typeface="Arial" panose="020B0604020202020204" pitchFamily="34" charset="0"/>
                <a:ea typeface="Carlito"/>
                <a:cs typeface="Arial" panose="020B0604020202020204" pitchFamily="34" charset="0"/>
                <a:hlinkClick r:id="rId2"/>
              </a:rPr>
              <a:t>https://sidec.funcionpublica.gob.mx</a:t>
            </a:r>
            <a:r>
              <a:rPr lang="es-MX" altLang="es-MX" sz="1400" dirty="0" smtClean="0">
                <a:solidFill>
                  <a:schemeClr val="accent5">
                    <a:lumMod val="75000"/>
                  </a:schemeClr>
                </a:solidFill>
                <a:latin typeface="Arial" panose="020B0604020202020204" pitchFamily="34" charset="0"/>
                <a:ea typeface="Carlito"/>
                <a:cs typeface="Arial" panose="020B0604020202020204" pitchFamily="34" charset="0"/>
                <a:hlinkClick r:id="rId2"/>
              </a:rPr>
              <a:t>/#!/</a:t>
            </a:r>
            <a:endParaRPr lang="es-MX" altLang="es-MX" sz="1400" dirty="0">
              <a:solidFill>
                <a:schemeClr val="accent5">
                  <a:lumMod val="75000"/>
                </a:schemeClr>
              </a:solidFill>
              <a:latin typeface="Arial" panose="020B0604020202020204" pitchFamily="34" charset="0"/>
              <a:ea typeface="Carlito"/>
              <a:cs typeface="Arial" panose="020B0604020202020204" pitchFamily="34" charset="0"/>
            </a:endParaRPr>
          </a:p>
          <a:p>
            <a:pPr algn="just">
              <a:spcBef>
                <a:spcPts val="330"/>
              </a:spcBef>
              <a:buSzPct val="93000"/>
              <a:defRPr/>
            </a:pPr>
            <a:r>
              <a:rPr lang="es-MX" altLang="es-MX" sz="1400" b="1" dirty="0">
                <a:solidFill>
                  <a:schemeClr val="accent5">
                    <a:lumMod val="75000"/>
                  </a:schemeClr>
                </a:solidFill>
                <a:latin typeface="Arial" panose="020B0604020202020204" pitchFamily="34" charset="0"/>
                <a:ea typeface="Carlito"/>
                <a:cs typeface="Arial" panose="020B0604020202020204" pitchFamily="34" charset="0"/>
              </a:rPr>
              <a:t>Vía </a:t>
            </a:r>
            <a:r>
              <a:rPr lang="es-MX" altLang="es-MX" sz="1400" b="1" dirty="0" smtClean="0">
                <a:solidFill>
                  <a:schemeClr val="accent5">
                    <a:lumMod val="75000"/>
                  </a:schemeClr>
                </a:solidFill>
                <a:latin typeface="Arial" panose="020B0604020202020204" pitchFamily="34" charset="0"/>
                <a:ea typeface="Carlito"/>
                <a:cs typeface="Arial" panose="020B0604020202020204" pitchFamily="34" charset="0"/>
              </a:rPr>
              <a:t>correspondencia: </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Envía </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tu escrito a la Dirección General de Denuncias e Investigaciones de la  Secretaría de la Función </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Pública. Av</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 Insurgentes Sur No. 1735, Piso 2 Ala Norte, Guadalupe Inn, Álvaro  Obregón, CP 01020, Ciudad de México</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a:t>
            </a:r>
            <a:endParaRPr lang="es-MX" altLang="es-MX" sz="1400" dirty="0">
              <a:solidFill>
                <a:schemeClr val="accent1">
                  <a:lumMod val="50000"/>
                </a:schemeClr>
              </a:solidFill>
              <a:latin typeface="Arial" panose="020B0604020202020204" pitchFamily="34" charset="0"/>
              <a:ea typeface="Carlito"/>
              <a:cs typeface="Arial" panose="020B0604020202020204" pitchFamily="34" charset="0"/>
            </a:endParaRPr>
          </a:p>
          <a:p>
            <a:pPr algn="just" defTabSz="806450">
              <a:spcBef>
                <a:spcPts val="330"/>
              </a:spcBef>
              <a:buSzPct val="93000"/>
              <a:defRPr/>
            </a:pPr>
            <a:r>
              <a:rPr lang="es-MX" altLang="es-MX" sz="1400" b="1" dirty="0">
                <a:solidFill>
                  <a:schemeClr val="accent1"/>
                </a:solidFill>
                <a:latin typeface="Arial" panose="020B0604020202020204" pitchFamily="34" charset="0"/>
                <a:ea typeface="Carlito"/>
                <a:cs typeface="Arial" panose="020B0604020202020204" pitchFamily="34" charset="0"/>
              </a:rPr>
              <a:t>Vía </a:t>
            </a:r>
            <a:r>
              <a:rPr lang="es-MX" altLang="es-MX" sz="1400" b="1" dirty="0" smtClean="0">
                <a:solidFill>
                  <a:schemeClr val="accent1"/>
                </a:solidFill>
                <a:latin typeface="Arial" panose="020B0604020202020204" pitchFamily="34" charset="0"/>
                <a:ea typeface="Carlito"/>
                <a:cs typeface="Arial" panose="020B0604020202020204" pitchFamily="34" charset="0"/>
              </a:rPr>
              <a:t>telefónica: </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al 800-112-87-00 y </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en la Ciudad de México  </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55-2000-2000.</a:t>
            </a:r>
            <a:endParaRPr lang="es-MX" altLang="es-MX" sz="1400" dirty="0">
              <a:solidFill>
                <a:schemeClr val="accent1">
                  <a:lumMod val="50000"/>
                </a:schemeClr>
              </a:solidFill>
              <a:latin typeface="Arial" panose="020B0604020202020204" pitchFamily="34" charset="0"/>
              <a:ea typeface="Carlito"/>
              <a:cs typeface="Arial" panose="020B0604020202020204" pitchFamily="34" charset="0"/>
            </a:endParaRPr>
          </a:p>
          <a:p>
            <a:pPr algn="just">
              <a:spcBef>
                <a:spcPts val="330"/>
              </a:spcBef>
              <a:buSzPct val="93000"/>
              <a:defRPr/>
            </a:pPr>
            <a:r>
              <a:rPr lang="es-MX" altLang="es-MX" sz="1400" b="1" dirty="0" smtClean="0">
                <a:solidFill>
                  <a:schemeClr val="accent1"/>
                </a:solidFill>
                <a:latin typeface="Arial" panose="020B0604020202020204" pitchFamily="34" charset="0"/>
                <a:ea typeface="Carlito"/>
                <a:cs typeface="Arial" panose="020B0604020202020204" pitchFamily="34" charset="0"/>
              </a:rPr>
              <a:t>Presencial</a:t>
            </a:r>
            <a:r>
              <a:rPr lang="es-MX" altLang="es-MX" sz="1400" b="1" dirty="0" smtClean="0">
                <a:solidFill>
                  <a:schemeClr val="tx2">
                    <a:lumMod val="60000"/>
                    <a:lumOff val="40000"/>
                  </a:schemeClr>
                </a:solidFill>
                <a:latin typeface="Arial" panose="020B0604020202020204" pitchFamily="34" charset="0"/>
                <a:ea typeface="Carlito"/>
                <a:cs typeface="Arial" panose="020B0604020202020204" pitchFamily="34" charset="0"/>
              </a:rPr>
              <a:t>: </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M</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ódulo </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3 de la Secretaría de la Función </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Pública, </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ubicado en Av. Insurgentes Sur 1735, PB,  Guadalupe Inn, Álvaro Obregón, Código Postal 01020, Ciudad de México</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a:t>
            </a:r>
          </a:p>
          <a:p>
            <a:pPr algn="just">
              <a:spcBef>
                <a:spcPts val="330"/>
              </a:spcBef>
              <a:buSzPct val="93000"/>
              <a:defRPr/>
            </a:pPr>
            <a:r>
              <a:rPr lang="es-MX" altLang="es-MX" sz="1400" b="1" dirty="0" smtClean="0">
                <a:solidFill>
                  <a:schemeClr val="accent1"/>
                </a:solidFill>
                <a:latin typeface="Arial" panose="020B0604020202020204" pitchFamily="34" charset="0"/>
                <a:ea typeface="Carlito"/>
                <a:cs typeface="Arial" panose="020B0604020202020204" pitchFamily="34" charset="0"/>
              </a:rPr>
              <a:t>Aplicación </a:t>
            </a:r>
            <a:r>
              <a:rPr lang="es-MX" altLang="es-MX" sz="1400" b="1" dirty="0" smtClean="0">
                <a:solidFill>
                  <a:schemeClr val="accent3">
                    <a:lumMod val="75000"/>
                  </a:schemeClr>
                </a:solidFill>
                <a:latin typeface="Arial" panose="020B0604020202020204" pitchFamily="34" charset="0"/>
                <a:ea typeface="Carlito"/>
                <a:cs typeface="Arial" panose="020B0604020202020204" pitchFamily="34" charset="0"/>
              </a:rPr>
              <a:t>“</a:t>
            </a:r>
            <a:r>
              <a:rPr lang="es-MX" altLang="es-MX" sz="1400" dirty="0">
                <a:solidFill>
                  <a:schemeClr val="accent1">
                    <a:lumMod val="50000"/>
                  </a:schemeClr>
                </a:solidFill>
                <a:latin typeface="Arial" panose="020B0604020202020204" pitchFamily="34" charset="0"/>
                <a:ea typeface="Carlito"/>
                <a:cs typeface="Arial" panose="020B0604020202020204" pitchFamily="34" charset="0"/>
              </a:rPr>
              <a:t>Denuncia Ciudadana de la Corrupción</a:t>
            </a:r>
            <a:r>
              <a:rPr lang="es-MX" altLang="es-MX" sz="1400" dirty="0" smtClean="0">
                <a:solidFill>
                  <a:schemeClr val="accent1">
                    <a:lumMod val="50000"/>
                  </a:schemeClr>
                </a:solidFill>
                <a:latin typeface="Arial" panose="020B0604020202020204" pitchFamily="34" charset="0"/>
                <a:ea typeface="Carlito"/>
                <a:cs typeface="Arial" panose="020B0604020202020204" pitchFamily="34" charset="0"/>
              </a:rPr>
              <a:t>”.</a:t>
            </a:r>
            <a:endParaRPr lang="es-MX" altLang="es-MX" sz="1400" dirty="0">
              <a:solidFill>
                <a:schemeClr val="accent1">
                  <a:lumMod val="50000"/>
                </a:schemeClr>
              </a:solidFill>
              <a:latin typeface="Arial" panose="020B0604020202020204" pitchFamily="34" charset="0"/>
              <a:ea typeface="Carlito"/>
              <a:cs typeface="Arial" panose="020B0604020202020204" pitchFamily="34" charset="0"/>
            </a:endParaRPr>
          </a:p>
        </p:txBody>
      </p:sp>
      <p:pic>
        <p:nvPicPr>
          <p:cNvPr id="10" name="Imagen 9"/>
          <p:cNvPicPr>
            <a:picLocks noChangeAspect="1"/>
          </p:cNvPicPr>
          <p:nvPr/>
        </p:nvPicPr>
        <p:blipFill rotWithShape="1">
          <a:blip r:embed="rId3"/>
          <a:srcRect l="72524" t="-22137" b="-1"/>
          <a:stretch/>
        </p:blipFill>
        <p:spPr>
          <a:xfrm>
            <a:off x="5043218" y="2879155"/>
            <a:ext cx="1357581" cy="1136605"/>
          </a:xfrm>
          <a:prstGeom prst="rect">
            <a:avLst/>
          </a:prstGeom>
          <a:ln>
            <a:noFill/>
          </a:ln>
          <a:effectLst>
            <a:softEdge rad="112500"/>
          </a:effectLst>
        </p:spPr>
      </p:pic>
      <p:sp>
        <p:nvSpPr>
          <p:cNvPr id="11" name="Marcador de pie de página 1"/>
          <p:cNvSpPr>
            <a:spLocks noGrp="1"/>
          </p:cNvSpPr>
          <p:nvPr>
            <p:ph type="ftr" sz="quarter" idx="11"/>
          </p:nvPr>
        </p:nvSpPr>
        <p:spPr>
          <a:xfrm>
            <a:off x="0" y="6492875"/>
            <a:ext cx="7942997" cy="365125"/>
          </a:xfrm>
        </p:spPr>
        <p:txBody>
          <a:bodyPr/>
          <a:lstStyle/>
          <a:p>
            <a:r>
              <a:rPr lang="es-MX" dirty="0" smtClean="0"/>
              <a:t>"Este programa es público, ajeno a cualquier partido político. Queda prohibido el uso para fines distintos al desarrollo social"</a:t>
            </a:r>
            <a:endParaRPr lang="es-MX" dirty="0"/>
          </a:p>
        </p:txBody>
      </p:sp>
    </p:spTree>
    <p:extLst>
      <p:ext uri="{BB962C8B-B14F-4D97-AF65-F5344CB8AC3E}">
        <p14:creationId xmlns:p14="http://schemas.microsoft.com/office/powerpoint/2010/main" val="4105458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307771" y="310420"/>
            <a:ext cx="4572000" cy="584775"/>
          </a:xfrm>
          <a:prstGeom prst="rect">
            <a:avLst/>
          </a:prstGeom>
          <a:solidFill>
            <a:schemeClr val="accent1">
              <a:lumMod val="20000"/>
              <a:lumOff val="80000"/>
            </a:schemeClr>
          </a:solidFill>
          <a:ln>
            <a:solidFill>
              <a:schemeClr val="accent1"/>
            </a:solidFill>
          </a:ln>
        </p:spPr>
        <p:txBody>
          <a:bodyPr>
            <a:spAutoFit/>
          </a:bodyPr>
          <a:lstStyle/>
          <a:p>
            <a:pPr algn="ct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MECANISMOS PARA REALIZAR,</a:t>
            </a:r>
            <a:b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br>
            <a:r>
              <a:rPr lang="es-MX" altLang="es-MX" sz="1600" b="1" dirty="0">
                <a:solidFill>
                  <a:schemeClr val="accent1">
                    <a:lumMod val="50000"/>
                  </a:schemeClr>
                </a:solidFill>
                <a:latin typeface="Arial" panose="020B0604020202020204" pitchFamily="34" charset="0"/>
                <a:ea typeface="Trebuchet MS" panose="020B0603020202020204" pitchFamily="34" charset="0"/>
                <a:cs typeface="Arial" panose="020B0604020202020204" pitchFamily="34" charset="0"/>
              </a:rPr>
              <a:t>QUEJAS, DENUNCIAS O SUGERENCIAS </a:t>
            </a:r>
            <a:endParaRPr lang="es-MX" sz="1600" dirty="0">
              <a:solidFill>
                <a:schemeClr val="accent1">
                  <a:lumMod val="50000"/>
                </a:schemeClr>
              </a:solidFill>
              <a:latin typeface="Arial" panose="020B0604020202020204" pitchFamily="34" charset="0"/>
              <a:cs typeface="Arial" panose="020B0604020202020204" pitchFamily="34" charset="0"/>
            </a:endParaRPr>
          </a:p>
        </p:txBody>
      </p:sp>
      <p:sp>
        <p:nvSpPr>
          <p:cNvPr id="7" name="Rectángulo 6"/>
          <p:cNvSpPr/>
          <p:nvPr/>
        </p:nvSpPr>
        <p:spPr>
          <a:xfrm>
            <a:off x="235287" y="1943668"/>
            <a:ext cx="7351914" cy="2900794"/>
          </a:xfrm>
          <a:prstGeom prst="rect">
            <a:avLst/>
          </a:prstGeom>
        </p:spPr>
        <p:txBody>
          <a:bodyPr wrap="square">
            <a:spAutoFit/>
          </a:bodyPr>
          <a:lstStyle/>
          <a:p>
            <a:pPr algn="just">
              <a:spcBef>
                <a:spcPts val="330"/>
              </a:spcBef>
              <a:buSzPct val="93000"/>
              <a:defRPr/>
            </a:pPr>
            <a:r>
              <a:rPr lang="es-MX" altLang="es-MX" sz="1600" b="1" dirty="0" smtClean="0">
                <a:solidFill>
                  <a:schemeClr val="accent5">
                    <a:lumMod val="50000"/>
                  </a:schemeClr>
                </a:solidFill>
                <a:latin typeface="Arial" panose="020B0604020202020204" pitchFamily="34" charset="0"/>
                <a:cs typeface="Arial" panose="020B0604020202020204" pitchFamily="34" charset="0"/>
              </a:rPr>
              <a:t>Órgano </a:t>
            </a:r>
            <a:r>
              <a:rPr lang="es-MX" altLang="es-MX" sz="1600" b="1" dirty="0">
                <a:solidFill>
                  <a:schemeClr val="accent5">
                    <a:lumMod val="50000"/>
                  </a:schemeClr>
                </a:solidFill>
                <a:latin typeface="Arial" panose="020B0604020202020204" pitchFamily="34" charset="0"/>
                <a:cs typeface="Arial" panose="020B0604020202020204" pitchFamily="34" charset="0"/>
              </a:rPr>
              <a:t>Interno de Control: </a:t>
            </a:r>
            <a:endParaRPr lang="es-MX" altLang="es-MX" sz="1600" b="1" dirty="0" smtClean="0">
              <a:solidFill>
                <a:schemeClr val="accent5">
                  <a:lumMod val="50000"/>
                </a:schemeClr>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hlinkClick r:id="rId2"/>
              </a:rPr>
              <a:t>http</a:t>
            </a:r>
            <a:r>
              <a:rPr lang="es-MX" altLang="es-MX" sz="1600" b="1" dirty="0">
                <a:solidFill>
                  <a:schemeClr val="accent1">
                    <a:lumMod val="50000"/>
                  </a:schemeClr>
                </a:solidFill>
                <a:latin typeface="Arial" panose="020B0604020202020204" pitchFamily="34" charset="0"/>
                <a:cs typeface="Arial" panose="020B0604020202020204" pitchFamily="34" charset="0"/>
                <a:hlinkClick r:id="rId2"/>
              </a:rPr>
              <a:t>://</a:t>
            </a:r>
            <a:r>
              <a:rPr lang="es-MX" altLang="es-MX" sz="1600" b="1" dirty="0" smtClean="0">
                <a:solidFill>
                  <a:schemeClr val="accent1">
                    <a:lumMod val="50000"/>
                  </a:schemeClr>
                </a:solidFill>
                <a:latin typeface="Arial" panose="020B0604020202020204" pitchFamily="34" charset="0"/>
                <a:cs typeface="Arial" panose="020B0604020202020204" pitchFamily="34" charset="0"/>
                <a:hlinkClick r:id="rId2"/>
              </a:rPr>
              <a:t>www.oic.sep.gob.mx/portal3/quejas.php</a:t>
            </a:r>
            <a:endParaRPr lang="es-MX" altLang="es-MX" sz="1600" b="1" dirty="0" smtClean="0">
              <a:solidFill>
                <a:schemeClr val="accent1">
                  <a:lumMod val="50000"/>
                </a:schemeClr>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smtClean="0">
                <a:solidFill>
                  <a:schemeClr val="accent1">
                    <a:lumMod val="50000"/>
                  </a:schemeClr>
                </a:solidFill>
                <a:latin typeface="Arial" panose="020B0604020202020204" pitchFamily="34" charset="0"/>
                <a:cs typeface="Arial" panose="020B0604020202020204" pitchFamily="34" charset="0"/>
                <a:hlinkClick r:id="rId3"/>
              </a:rPr>
              <a:t>quejas@nube.sep.gob.mx</a:t>
            </a:r>
            <a:endParaRPr lang="es-MX" altLang="es-MX" sz="1600" b="1" dirty="0" smtClean="0">
              <a:solidFill>
                <a:schemeClr val="accent1">
                  <a:lumMod val="50000"/>
                </a:schemeClr>
              </a:solidFill>
              <a:latin typeface="Arial" panose="020B0604020202020204" pitchFamily="34" charset="0"/>
              <a:cs typeface="Arial" panose="020B0604020202020204" pitchFamily="34" charset="0"/>
            </a:endParaRPr>
          </a:p>
          <a:p>
            <a:pPr algn="just">
              <a:spcBef>
                <a:spcPts val="330"/>
              </a:spcBef>
              <a:buSzPct val="93000"/>
              <a:defRPr/>
            </a:pPr>
            <a:endParaRPr lang="es-MX" altLang="es-MX" sz="1600" b="1" dirty="0">
              <a:solidFill>
                <a:schemeClr val="accent1">
                  <a:lumMod val="50000"/>
                </a:schemeClr>
              </a:solidFill>
              <a:latin typeface="Arial" panose="020B0604020202020204" pitchFamily="34" charset="0"/>
              <a:cs typeface="Arial" panose="020B0604020202020204" pitchFamily="34" charset="0"/>
            </a:endParaRPr>
          </a:p>
          <a:p>
            <a:pPr algn="just">
              <a:spcBef>
                <a:spcPts val="330"/>
              </a:spcBef>
              <a:buSzPct val="93000"/>
              <a:defRPr/>
            </a:pPr>
            <a:endParaRPr lang="es-MX" altLang="es-MX" sz="1600" b="1" dirty="0" smtClean="0">
              <a:solidFill>
                <a:schemeClr val="accent1"/>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a:solidFill>
                  <a:schemeClr val="accent5">
                    <a:lumMod val="50000"/>
                  </a:schemeClr>
                </a:solidFill>
                <a:latin typeface="Arial" panose="020B0604020202020204" pitchFamily="34" charset="0"/>
                <a:cs typeface="Arial" panose="020B0604020202020204" pitchFamily="34" charset="0"/>
              </a:rPr>
              <a:t>Programa </a:t>
            </a:r>
            <a:r>
              <a:rPr lang="es-MX" altLang="es-MX" sz="1600" b="1" dirty="0" smtClean="0">
                <a:solidFill>
                  <a:schemeClr val="accent5">
                    <a:lumMod val="50000"/>
                  </a:schemeClr>
                </a:solidFill>
                <a:latin typeface="Arial" panose="020B0604020202020204" pitchFamily="34" charset="0"/>
                <a:cs typeface="Arial" panose="020B0604020202020204" pitchFamily="34" charset="0"/>
              </a:rPr>
              <a:t>para el Desarrollo Profesional Docente en la Educación Básica</a:t>
            </a:r>
            <a:endParaRPr lang="es-MX" altLang="es-MX" sz="1600" b="1" dirty="0">
              <a:solidFill>
                <a:schemeClr val="accent5">
                  <a:lumMod val="50000"/>
                </a:schemeClr>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a:solidFill>
                  <a:schemeClr val="accent5">
                    <a:lumMod val="50000"/>
                  </a:schemeClr>
                </a:solidFill>
                <a:latin typeface="Arial" panose="020B0604020202020204" pitchFamily="34" charset="0"/>
                <a:cs typeface="Arial" panose="020B0604020202020204" pitchFamily="34" charset="0"/>
              </a:rPr>
              <a:t>Subsecretaria de  Educación Básica </a:t>
            </a:r>
            <a:r>
              <a:rPr lang="es-MX" altLang="es-MX" sz="1600" b="1" dirty="0" smtClean="0">
                <a:solidFill>
                  <a:schemeClr val="accent5">
                    <a:lumMod val="50000"/>
                  </a:schemeClr>
                </a:solidFill>
                <a:latin typeface="Arial" panose="020B0604020202020204" pitchFamily="34" charset="0"/>
                <a:cs typeface="Arial" panose="020B0604020202020204" pitchFamily="34" charset="0"/>
              </a:rPr>
              <a:t> PRODEP</a:t>
            </a:r>
            <a:endParaRPr lang="es-MX" altLang="es-MX" sz="1600" b="1" dirty="0">
              <a:solidFill>
                <a:schemeClr val="accent5">
                  <a:lumMod val="50000"/>
                </a:schemeClr>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smtClean="0">
                <a:solidFill>
                  <a:schemeClr val="accent5">
                    <a:lumMod val="50000"/>
                  </a:schemeClr>
                </a:solidFill>
                <a:latin typeface="Arial" panose="020B0604020202020204" pitchFamily="34" charset="0"/>
                <a:cs typeface="Arial" panose="020B0604020202020204" pitchFamily="34" charset="0"/>
              </a:rPr>
              <a:t>Dirección General de Formación  Continua a Docentes y Directivos</a:t>
            </a:r>
          </a:p>
          <a:p>
            <a:pPr algn="just">
              <a:spcBef>
                <a:spcPts val="330"/>
              </a:spcBef>
              <a:buSzPct val="93000"/>
              <a:defRPr/>
            </a:pPr>
            <a:r>
              <a:rPr lang="es-MX" altLang="es-MX" sz="1600" b="1" dirty="0" smtClean="0">
                <a:solidFill>
                  <a:schemeClr val="accent5">
                    <a:lumMod val="50000"/>
                  </a:schemeClr>
                </a:solidFill>
                <a:latin typeface="Arial" panose="020B0604020202020204" pitchFamily="34" charset="0"/>
                <a:cs typeface="Arial" panose="020B0604020202020204" pitchFamily="34" charset="0"/>
                <a:hlinkClick r:id="rId4"/>
              </a:rPr>
              <a:t>contraloria.social@nube.sep.gob.mx</a:t>
            </a:r>
            <a:endParaRPr lang="es-MX" altLang="es-MX" sz="1600" b="1" dirty="0" smtClean="0">
              <a:solidFill>
                <a:schemeClr val="accent5">
                  <a:lumMod val="50000"/>
                </a:schemeClr>
              </a:solidFill>
              <a:latin typeface="Arial" panose="020B0604020202020204" pitchFamily="34" charset="0"/>
              <a:cs typeface="Arial" panose="020B0604020202020204" pitchFamily="34" charset="0"/>
            </a:endParaRPr>
          </a:p>
          <a:p>
            <a:pPr algn="just">
              <a:spcBef>
                <a:spcPts val="330"/>
              </a:spcBef>
              <a:buSzPct val="93000"/>
              <a:defRPr/>
            </a:pPr>
            <a:r>
              <a:rPr lang="es-MX" altLang="es-MX" sz="1600" b="1" dirty="0" smtClean="0">
                <a:solidFill>
                  <a:schemeClr val="accent1"/>
                </a:solidFill>
                <a:latin typeface="Arial" panose="020B0604020202020204" pitchFamily="34" charset="0"/>
                <a:cs typeface="Arial" panose="020B0604020202020204" pitchFamily="34" charset="0"/>
                <a:hlinkClick r:id="rId5"/>
              </a:rPr>
              <a:t>enlacecontraloriasocial@usebeq.edu.mx</a:t>
            </a:r>
            <a:endParaRPr lang="es-MX" altLang="es-MX" sz="1600" b="1" dirty="0">
              <a:solidFill>
                <a:schemeClr val="accent1"/>
              </a:solidFill>
              <a:latin typeface="Arial" panose="020B0604020202020204" pitchFamily="34" charset="0"/>
              <a:cs typeface="Arial" panose="020B0604020202020204" pitchFamily="34" charset="0"/>
            </a:endParaRPr>
          </a:p>
        </p:txBody>
      </p:sp>
      <p:pic>
        <p:nvPicPr>
          <p:cNvPr id="3" name="Imagen 2" descr="enREDando"/>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60990" y="1820838"/>
            <a:ext cx="1686473" cy="1440978"/>
          </a:xfrm>
          <a:prstGeom prst="rect">
            <a:avLst/>
          </a:prstGeom>
        </p:spPr>
      </p:pic>
      <p:sp>
        <p:nvSpPr>
          <p:cNvPr id="8" name="Marcador de pie de página 1"/>
          <p:cNvSpPr>
            <a:spLocks noGrp="1"/>
          </p:cNvSpPr>
          <p:nvPr>
            <p:ph type="ftr" sz="quarter" idx="11"/>
          </p:nvPr>
        </p:nvSpPr>
        <p:spPr>
          <a:xfrm>
            <a:off x="-40943" y="6127750"/>
            <a:ext cx="7888406" cy="365125"/>
          </a:xfrm>
        </p:spPr>
        <p:txBody>
          <a:bodyPr/>
          <a:lstStyle/>
          <a:p>
            <a:r>
              <a:rPr lang="es-MX" dirty="0" smtClean="0"/>
              <a:t>"Este programa es público, ajeno a cualquier partido político. Queda prohibido el uso para fines distintos al desarrollo social"</a:t>
            </a:r>
            <a:endParaRPr lang="es-MX" dirty="0"/>
          </a:p>
        </p:txBody>
      </p:sp>
      <p:pic>
        <p:nvPicPr>
          <p:cNvPr id="9" name="Imagen 8" descr="Logotipo&#10;&#10;Descripción generada automáticamente con confianza baja">
            <a:extLst>
              <a:ext uri="{FF2B5EF4-FFF2-40B4-BE49-F238E27FC236}">
                <a16:creationId xmlns:a16="http://schemas.microsoft.com/office/drawing/2014/main" id="{8FABFEFC-4D0C-4F49-9E32-4D9A8F703F8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47462" y="5076386"/>
            <a:ext cx="1187356" cy="532843"/>
          </a:xfrm>
          <a:prstGeom prst="rect">
            <a:avLst/>
          </a:prstGeom>
          <a:noFill/>
          <a:ln>
            <a:noFill/>
          </a:ln>
        </p:spPr>
      </p:pic>
    </p:spTree>
    <p:extLst>
      <p:ext uri="{BB962C8B-B14F-4D97-AF65-F5344CB8AC3E}">
        <p14:creationId xmlns:p14="http://schemas.microsoft.com/office/powerpoint/2010/main" val="120197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Rectángulo">
            <a:extLst>
              <a:ext uri="{FF2B5EF4-FFF2-40B4-BE49-F238E27FC236}">
                <a16:creationId xmlns:a16="http://schemas.microsoft.com/office/drawing/2014/main" id="{D57B70B2-B692-4A44-97E9-E52D25C30C84}"/>
              </a:ext>
            </a:extLst>
          </p:cNvPr>
          <p:cNvSpPr>
            <a:spLocks noChangeArrowheads="1"/>
          </p:cNvSpPr>
          <p:nvPr/>
        </p:nvSpPr>
        <p:spPr bwMode="auto">
          <a:xfrm>
            <a:off x="1431698" y="2515053"/>
            <a:ext cx="610393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MX" sz="1400" b="1" i="0" u="none" strike="noStrike" kern="1200" cap="none" spc="0" normalizeH="0" baseline="0" noProof="0" dirty="0">
                <a:ln>
                  <a:noFill/>
                </a:ln>
                <a:solidFill>
                  <a:srgbClr val="4472C4">
                    <a:lumMod val="50000"/>
                  </a:srgbClr>
                </a:solidFill>
                <a:effectLst/>
                <a:uLnTx/>
                <a:uFillTx/>
                <a:latin typeface="Century Gothic" panose="020B0502020202020204" pitchFamily="34" charset="0"/>
                <a:ea typeface="MS PGothic" panose="020B0600070205080204" pitchFamily="34" charset="-128"/>
                <a:cs typeface="+mn-cs"/>
              </a:rPr>
              <a:t>SUBCOORDINACIÓN DE GESTIÓN </a:t>
            </a:r>
            <a:r>
              <a:rPr kumimoji="0" lang="es-ES" altLang="es-MX" sz="1400" b="1" i="0" u="none" strike="noStrike" kern="1200" cap="none" spc="0" normalizeH="0" baseline="0" noProof="0" dirty="0" smtClean="0">
                <a:ln>
                  <a:noFill/>
                </a:ln>
                <a:solidFill>
                  <a:srgbClr val="4472C4">
                    <a:lumMod val="50000"/>
                  </a:srgbClr>
                </a:solidFill>
                <a:effectLst/>
                <a:uLnTx/>
                <a:uFillTx/>
                <a:latin typeface="Century Gothic" panose="020B0502020202020204" pitchFamily="34" charset="0"/>
                <a:ea typeface="MS PGothic" panose="020B0600070205080204" pitchFamily="34" charset="-128"/>
                <a:cs typeface="+mn-cs"/>
              </a:rPr>
              <a:t>OPERATIVA</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MX" sz="1400" b="1" i="0" u="none" strike="noStrike" kern="1200" cap="none" spc="0" normalizeH="0" baseline="0" noProof="0" dirty="0" smtClean="0">
                <a:ln>
                  <a:noFill/>
                </a:ln>
                <a:solidFill>
                  <a:srgbClr val="4472C4">
                    <a:lumMod val="50000"/>
                  </a:srgbClr>
                </a:solidFill>
                <a:effectLst/>
                <a:uLnTx/>
                <a:uFillTx/>
                <a:latin typeface="Century Gothic" panose="020B0502020202020204" pitchFamily="34" charset="0"/>
                <a:ea typeface="MS PGothic" panose="020B0600070205080204" pitchFamily="34" charset="-128"/>
                <a:cs typeface="+mn-cs"/>
              </a:rPr>
              <a:t>DIRECCIÓN DE  VINCULACIÓN  SOCIAL</a:t>
            </a:r>
            <a:endParaRPr kumimoji="0" lang="es-ES" altLang="es-MX" sz="1400" b="1" i="0" u="none" strike="noStrike" kern="1200" cap="none" spc="0" normalizeH="0" baseline="0" noProof="0" dirty="0">
              <a:ln>
                <a:noFill/>
              </a:ln>
              <a:solidFill>
                <a:srgbClr val="4472C4">
                  <a:lumMod val="50000"/>
                </a:srgbClr>
              </a:solidFill>
              <a:effectLst/>
              <a:uLnTx/>
              <a:uFillTx/>
              <a:latin typeface="Century Gothic" panose="020B0502020202020204" pitchFamily="34" charset="0"/>
              <a:ea typeface="MS PGothic" panose="020B0600070205080204" pitchFamily="34" charset="-128"/>
              <a:cs typeface="+mn-cs"/>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MX" sz="3200" b="1" i="0" u="none" strike="noStrike" kern="1200" cap="none" spc="0" normalizeH="0" baseline="0" noProof="0" dirty="0">
                <a:ln>
                  <a:noFill/>
                </a:ln>
                <a:solidFill>
                  <a:srgbClr val="5B9BD5">
                    <a:lumMod val="60000"/>
                    <a:lumOff val="40000"/>
                  </a:srgbClr>
                </a:solidFill>
                <a:effectLst/>
                <a:uLnTx/>
                <a:uFillTx/>
                <a:latin typeface="Century Gothic" panose="020B0502020202020204" pitchFamily="34" charset="0"/>
                <a:ea typeface="MS PGothic" panose="020B0600070205080204" pitchFamily="34" charset="-128"/>
                <a:cs typeface="+mn-cs"/>
              </a:rPr>
              <a:t>PARTICIPACIÓN SOCIAL EN LA EDUCACIÓN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600" b="1" i="0" u="none" strike="noStrike" kern="1200" cap="none" spc="0" normalizeH="0" baseline="0" noProof="0" dirty="0">
                <a:ln>
                  <a:noFill/>
                </a:ln>
                <a:solidFill>
                  <a:srgbClr val="5B9BD5">
                    <a:lumMod val="60000"/>
                    <a:lumOff val="40000"/>
                  </a:srgbClr>
                </a:solidFill>
                <a:effectLst/>
                <a:uLnTx/>
                <a:uFillTx/>
                <a:latin typeface="Century Gothic" panose="020B0502020202020204" pitchFamily="34" charset="0"/>
                <a:ea typeface="MS PGothic" panose="020B0600070205080204" pitchFamily="34" charset="-128"/>
                <a:cs typeface="+mn-cs"/>
              </a:rPr>
              <a:t>EJERCICIO </a:t>
            </a:r>
            <a:r>
              <a:rPr kumimoji="0" lang="es-MX" altLang="es-MX" sz="1600" b="1" i="0" u="none" strike="noStrike" kern="1200" cap="none" spc="0" normalizeH="0" baseline="0" noProof="0" dirty="0" smtClean="0">
                <a:ln>
                  <a:noFill/>
                </a:ln>
                <a:solidFill>
                  <a:srgbClr val="5B9BD5">
                    <a:lumMod val="60000"/>
                    <a:lumOff val="40000"/>
                  </a:srgbClr>
                </a:solidFill>
                <a:effectLst/>
                <a:uLnTx/>
                <a:uFillTx/>
                <a:latin typeface="Century Gothic" panose="020B0502020202020204" pitchFamily="34" charset="0"/>
                <a:ea typeface="MS PGothic" panose="020B0600070205080204" pitchFamily="34" charset="-128"/>
                <a:cs typeface="+mn-cs"/>
              </a:rPr>
              <a:t>FISCAL 2023</a:t>
            </a:r>
            <a:endParaRPr kumimoji="0" lang="es-MX" altLang="es-MX" sz="1600" b="1" i="0" u="none" strike="noStrike" kern="1200" cap="none" spc="0" normalizeH="0" baseline="0" noProof="0" dirty="0">
              <a:ln>
                <a:noFill/>
              </a:ln>
              <a:solidFill>
                <a:srgbClr val="5B9BD5">
                  <a:lumMod val="60000"/>
                  <a:lumOff val="40000"/>
                </a:srgbClr>
              </a:solidFill>
              <a:effectLst/>
              <a:uLnTx/>
              <a:uFillTx/>
              <a:latin typeface="Century Gothic" panose="020B0502020202020204" pitchFamily="34" charset="0"/>
              <a:ea typeface="MS PGothic" panose="020B0600070205080204" pitchFamily="34" charset="-128"/>
              <a:cs typeface="+mn-cs"/>
            </a:endParaRPr>
          </a:p>
        </p:txBody>
      </p:sp>
      <p:sp>
        <p:nvSpPr>
          <p:cNvPr id="2" name="Marcador de pie de página 1"/>
          <p:cNvSpPr>
            <a:spLocks noGrp="1"/>
          </p:cNvSpPr>
          <p:nvPr>
            <p:ph type="ftr" sz="quarter" idx="11"/>
          </p:nvPr>
        </p:nvSpPr>
        <p:spPr>
          <a:xfrm>
            <a:off x="191069" y="6356351"/>
            <a:ext cx="8952931"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t>"Este programa es público, ajeno a cualquier partido político. Queda prohibido el uso para fines distintos al desarrollo social"</a:t>
            </a:r>
            <a:endParaRPr kumimoji="0" lang="es-MX"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58471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9"/>
        <p:cNvGrpSpPr/>
        <p:nvPr/>
      </p:nvGrpSpPr>
      <p:grpSpPr>
        <a:xfrm>
          <a:off x="0" y="0"/>
          <a:ext cx="0" cy="0"/>
          <a:chOff x="0" y="0"/>
          <a:chExt cx="0" cy="0"/>
        </a:xfrm>
      </p:grpSpPr>
      <p:sp>
        <p:nvSpPr>
          <p:cNvPr id="90" name="Google Shape;90;p2"/>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400"/>
              <a:buChar char="•"/>
            </a:pPr>
            <a:r>
              <a:rPr lang="es-MX" sz="2400">
                <a:latin typeface="Arial"/>
                <a:ea typeface="Arial"/>
                <a:cs typeface="Arial"/>
                <a:sym typeface="Arial"/>
              </a:rPr>
              <a:t>Fortalecer el perfil necesario para el desempeño de las funciones de las y los profesores de tiempo completo, personal docente, personal técnico docente y personal con funciones de dirección, supervisión o asesoría técnico – pedagógica de las instituciones de educación públicas, a través de programas de formación, actualización académica, capacitación y/o proyectos de investigación en igualdad de oportunidad para mujeres y hombres.</a:t>
            </a:r>
            <a:endParaRPr sz="2400">
              <a:latin typeface="Arial"/>
              <a:ea typeface="Arial"/>
              <a:cs typeface="Arial"/>
              <a:sym typeface="Arial"/>
            </a:endParaRPr>
          </a:p>
        </p:txBody>
      </p:sp>
      <p:sp>
        <p:nvSpPr>
          <p:cNvPr id="91" name="Google Shape;91;p2"/>
          <p:cNvSpPr txBox="1"/>
          <p:nvPr/>
        </p:nvSpPr>
        <p:spPr>
          <a:xfrm>
            <a:off x="2345937" y="377257"/>
            <a:ext cx="4958753"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OBJETIVO GENERAL</a:t>
            </a:r>
            <a:r>
              <a:rPr lang="es-MX" sz="3600">
                <a:solidFill>
                  <a:schemeClr val="dk1"/>
                </a:solidFill>
                <a:latin typeface="Arial"/>
                <a:ea typeface="Arial"/>
                <a:cs typeface="Arial"/>
                <a:sym typeface="Arial"/>
              </a:rPr>
              <a:t> </a:t>
            </a:r>
            <a:endParaRPr sz="36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5"/>
        <p:cNvGrpSpPr/>
        <p:nvPr/>
      </p:nvGrpSpPr>
      <p:grpSpPr>
        <a:xfrm>
          <a:off x="0" y="0"/>
          <a:ext cx="0" cy="0"/>
          <a:chOff x="0" y="0"/>
          <a:chExt cx="0" cy="0"/>
        </a:xfrm>
      </p:grpSpPr>
      <p:sp>
        <p:nvSpPr>
          <p:cNvPr id="96" name="Google Shape;96;p3"/>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90000"/>
              </a:lnSpc>
              <a:spcBef>
                <a:spcPts val="0"/>
              </a:spcBef>
              <a:spcAft>
                <a:spcPts val="0"/>
              </a:spcAft>
              <a:buClr>
                <a:schemeClr val="dk1"/>
              </a:buClr>
              <a:buSzPct val="100000"/>
              <a:buNone/>
            </a:pPr>
            <a:r>
              <a:rPr lang="es-MX" sz="2400" b="1">
                <a:latin typeface="Arial"/>
                <a:ea typeface="Arial"/>
                <a:cs typeface="Arial"/>
                <a:sym typeface="Arial"/>
              </a:rPr>
              <a:t>TIPO BÁSICO </a:t>
            </a:r>
            <a:endParaRPr/>
          </a:p>
          <a:p>
            <a:pPr marL="457200" lvl="0" indent="-457200" algn="just" rtl="0">
              <a:lnSpc>
                <a:spcPct val="90000"/>
              </a:lnSpc>
              <a:spcBef>
                <a:spcPts val="1000"/>
              </a:spcBef>
              <a:spcAft>
                <a:spcPts val="0"/>
              </a:spcAft>
              <a:buClr>
                <a:schemeClr val="dk1"/>
              </a:buClr>
              <a:buSzPct val="100000"/>
              <a:buAutoNum type="alphaLcPeriod"/>
            </a:pPr>
            <a:r>
              <a:rPr lang="es-MX" sz="2400">
                <a:latin typeface="Arial"/>
                <a:ea typeface="Arial"/>
                <a:cs typeface="Arial"/>
                <a:sym typeface="Arial"/>
              </a:rPr>
              <a:t>Contribuir al desarrollo de capacidades disciplinares, pedagógicas, didácticas y digitales del personal […] a través del desarrollo de acciones de formación bajo los principios de inclusión, excelencia y equidad educativa, para mejorar los procesos de aprendizaje de los estudiantes.</a:t>
            </a:r>
            <a:endParaRPr/>
          </a:p>
          <a:p>
            <a:pPr marL="457200" lvl="0" indent="-457200" algn="just" rtl="0">
              <a:lnSpc>
                <a:spcPct val="90000"/>
              </a:lnSpc>
              <a:spcBef>
                <a:spcPts val="1000"/>
              </a:spcBef>
              <a:spcAft>
                <a:spcPts val="0"/>
              </a:spcAft>
              <a:buClr>
                <a:schemeClr val="dk1"/>
              </a:buClr>
              <a:buSzPct val="100000"/>
              <a:buAutoNum type="alphaLcPeriod"/>
            </a:pPr>
            <a:r>
              <a:rPr lang="es-MX" sz="2400">
                <a:latin typeface="Arial"/>
                <a:ea typeface="Arial"/>
                <a:cs typeface="Arial"/>
                <a:sym typeface="Arial"/>
              </a:rPr>
              <a:t>Contribuir al desarrollo de capacidades disciplinares, pedagógicas y digitales del personal […] a través del desarrollo de acciones de formación, para el conocimiento y apropiación del Plan de estudio para la educación básica. </a:t>
            </a:r>
            <a:endParaRPr sz="2400">
              <a:latin typeface="Arial"/>
              <a:ea typeface="Arial"/>
              <a:cs typeface="Arial"/>
              <a:sym typeface="Arial"/>
            </a:endParaRPr>
          </a:p>
        </p:txBody>
      </p:sp>
      <p:sp>
        <p:nvSpPr>
          <p:cNvPr id="97" name="Google Shape;97;p3"/>
          <p:cNvSpPr txBox="1"/>
          <p:nvPr/>
        </p:nvSpPr>
        <p:spPr>
          <a:xfrm>
            <a:off x="2345937" y="377257"/>
            <a:ext cx="5471068"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OBJETIVO ESPECÍFICO</a:t>
            </a:r>
            <a:endParaRPr sz="36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1"/>
        <p:cNvGrpSpPr/>
        <p:nvPr/>
      </p:nvGrpSpPr>
      <p:grpSpPr>
        <a:xfrm>
          <a:off x="0" y="0"/>
          <a:ext cx="0" cy="0"/>
          <a:chOff x="0" y="0"/>
          <a:chExt cx="0" cy="0"/>
        </a:xfrm>
      </p:grpSpPr>
      <p:sp>
        <p:nvSpPr>
          <p:cNvPr id="102" name="Google Shape;102;p4"/>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514350" lvl="0" indent="-514350" algn="ctr" rtl="0">
              <a:lnSpc>
                <a:spcPct val="90000"/>
              </a:lnSpc>
              <a:spcBef>
                <a:spcPts val="0"/>
              </a:spcBef>
              <a:spcAft>
                <a:spcPts val="0"/>
              </a:spcAft>
              <a:buClr>
                <a:schemeClr val="dk1"/>
              </a:buClr>
              <a:buSzPts val="2800"/>
              <a:buFont typeface="Calibri"/>
              <a:buAutoNum type="arabicPeriod"/>
            </a:pPr>
            <a:r>
              <a:rPr lang="es-MX" b="1">
                <a:latin typeface="Arial"/>
                <a:ea typeface="Arial"/>
                <a:cs typeface="Arial"/>
                <a:sym typeface="Arial"/>
              </a:rPr>
              <a:t>Subsidio: $9,621,227.00</a:t>
            </a:r>
            <a:endParaRPr/>
          </a:p>
          <a:p>
            <a:pPr marL="514350" lvl="0" indent="-514350" algn="ctr" rtl="0">
              <a:lnSpc>
                <a:spcPct val="90000"/>
              </a:lnSpc>
              <a:spcBef>
                <a:spcPts val="1000"/>
              </a:spcBef>
              <a:spcAft>
                <a:spcPts val="0"/>
              </a:spcAft>
              <a:buClr>
                <a:schemeClr val="dk1"/>
              </a:buClr>
              <a:buSzPts val="2800"/>
              <a:buFont typeface="Calibri"/>
              <a:buAutoNum type="arabicPeriod"/>
            </a:pPr>
            <a:r>
              <a:rPr lang="es-MX" b="1">
                <a:latin typeface="Arial"/>
                <a:ea typeface="Arial"/>
                <a:cs typeface="Arial"/>
                <a:sym typeface="Arial"/>
              </a:rPr>
              <a:t>Periodo de Ejecución: 2023</a:t>
            </a:r>
            <a:br>
              <a:rPr lang="es-MX" b="1">
                <a:latin typeface="Arial"/>
                <a:ea typeface="Arial"/>
                <a:cs typeface="Arial"/>
                <a:sym typeface="Arial"/>
              </a:rPr>
            </a:br>
            <a:endParaRPr b="1">
              <a:latin typeface="Arial"/>
              <a:ea typeface="Arial"/>
              <a:cs typeface="Arial"/>
              <a:sym typeface="Arial"/>
            </a:endParaRPr>
          </a:p>
          <a:p>
            <a:pPr marL="0" lvl="0" indent="0" algn="just" rtl="0">
              <a:lnSpc>
                <a:spcPct val="90000"/>
              </a:lnSpc>
              <a:spcBef>
                <a:spcPts val="1000"/>
              </a:spcBef>
              <a:spcAft>
                <a:spcPts val="0"/>
              </a:spcAft>
              <a:buClr>
                <a:schemeClr val="dk1"/>
              </a:buClr>
              <a:buSzPts val="2400"/>
              <a:buNone/>
            </a:pPr>
            <a:r>
              <a:rPr lang="es-MX" sz="2400">
                <a:latin typeface="Arial"/>
                <a:ea typeface="Arial"/>
                <a:cs typeface="Arial"/>
                <a:sym typeface="Arial"/>
              </a:rPr>
              <a:t>El subsidio pertenece a la asignación de Recurso Federal previsto en el Presupuesto de Egresos de la Federación para el ejercicio fiscal 2023 y está sujeto a lo dispuesto en los artículos 74-79 de la LFPRH; y, 174 al 181 de su reglamento y a lo previsto en las Reglas de Operación PRODEP. </a:t>
            </a:r>
            <a:endParaRPr sz="2400">
              <a:latin typeface="Arial"/>
              <a:ea typeface="Arial"/>
              <a:cs typeface="Arial"/>
              <a:sym typeface="Arial"/>
            </a:endParaRPr>
          </a:p>
        </p:txBody>
      </p:sp>
      <p:sp>
        <p:nvSpPr>
          <p:cNvPr id="103" name="Google Shape;103;p4"/>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 name="Google Shape;104;p4"/>
          <p:cNvSpPr txBox="1"/>
          <p:nvPr/>
        </p:nvSpPr>
        <p:spPr>
          <a:xfrm>
            <a:off x="2252546" y="415280"/>
            <a:ext cx="5218771"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RECURSO Y PERIODO </a:t>
            </a:r>
            <a:endParaRPr sz="3600" b="1">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8"/>
        <p:cNvGrpSpPr/>
        <p:nvPr/>
      </p:nvGrpSpPr>
      <p:grpSpPr>
        <a:xfrm>
          <a:off x="0" y="0"/>
          <a:ext cx="0" cy="0"/>
          <a:chOff x="0" y="0"/>
          <a:chExt cx="0" cy="0"/>
        </a:xfrm>
      </p:grpSpPr>
      <p:sp>
        <p:nvSpPr>
          <p:cNvPr id="109" name="Google Shape;109;p5"/>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400"/>
              <a:buChar char="•"/>
            </a:pPr>
            <a:r>
              <a:rPr lang="es-MX" sz="2400">
                <a:latin typeface="Arial"/>
                <a:ea typeface="Arial"/>
                <a:cs typeface="Arial"/>
                <a:sym typeface="Arial"/>
              </a:rPr>
              <a:t>El personal educativo sujeto a formación continua, siempre y cuando exista un convenio de coordinación.</a:t>
            </a:r>
            <a:endParaRPr/>
          </a:p>
          <a:p>
            <a:pPr marL="228600" lvl="0" indent="-228600" algn="just" rtl="0">
              <a:lnSpc>
                <a:spcPct val="90000"/>
              </a:lnSpc>
              <a:spcBef>
                <a:spcPts val="1000"/>
              </a:spcBef>
              <a:spcAft>
                <a:spcPts val="0"/>
              </a:spcAft>
              <a:buClr>
                <a:schemeClr val="dk1"/>
              </a:buClr>
              <a:buSzPts val="2400"/>
              <a:buChar char="•"/>
            </a:pPr>
            <a:r>
              <a:rPr lang="es-MX" sz="2400">
                <a:latin typeface="Arial"/>
                <a:ea typeface="Arial"/>
                <a:cs typeface="Arial"/>
                <a:sym typeface="Arial"/>
              </a:rPr>
              <a:t>Para el tipo básico se considera la formación prioritaria del personal educativo que labora en contextos de vulnerabilidad, sin excluir la participación del resto del personal educativo, con base en el diagnóstico realizado en la entidad federativa. </a:t>
            </a:r>
            <a:endParaRPr/>
          </a:p>
          <a:p>
            <a:pPr marL="228600" lvl="0" indent="-50800" algn="l" rtl="0">
              <a:lnSpc>
                <a:spcPct val="90000"/>
              </a:lnSpc>
              <a:spcBef>
                <a:spcPts val="1000"/>
              </a:spcBef>
              <a:spcAft>
                <a:spcPts val="0"/>
              </a:spcAft>
              <a:buClr>
                <a:schemeClr val="dk1"/>
              </a:buClr>
              <a:buSzPts val="2800"/>
              <a:buNone/>
            </a:pPr>
            <a:endParaRPr/>
          </a:p>
        </p:txBody>
      </p:sp>
      <p:sp>
        <p:nvSpPr>
          <p:cNvPr id="110" name="Google Shape;110;p5"/>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1" name="Google Shape;111;p5"/>
          <p:cNvSpPr txBox="1"/>
          <p:nvPr/>
        </p:nvSpPr>
        <p:spPr>
          <a:xfrm>
            <a:off x="2252545" y="415280"/>
            <a:ext cx="5898995"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POBLACIÓN OBJETIVO </a:t>
            </a:r>
            <a:endParaRPr sz="3600" b="1">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5"/>
        <p:cNvGrpSpPr/>
        <p:nvPr/>
      </p:nvGrpSpPr>
      <p:grpSpPr>
        <a:xfrm>
          <a:off x="0" y="0"/>
          <a:ext cx="0" cy="0"/>
          <a:chOff x="0" y="0"/>
          <a:chExt cx="0" cy="0"/>
        </a:xfrm>
      </p:grpSpPr>
      <p:sp>
        <p:nvSpPr>
          <p:cNvPr id="116" name="Google Shape;116;p6"/>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s-MX" sz="2400" b="1">
                <a:latin typeface="Arial"/>
                <a:ea typeface="Arial"/>
                <a:cs typeface="Arial"/>
                <a:sym typeface="Arial"/>
              </a:rPr>
              <a:t>META TOTAL: 4,700</a:t>
            </a:r>
            <a:endParaRPr/>
          </a:p>
          <a:p>
            <a:pPr marL="0" lvl="0" indent="0" algn="just" rtl="0">
              <a:lnSpc>
                <a:spcPct val="90000"/>
              </a:lnSpc>
              <a:spcBef>
                <a:spcPts val="1000"/>
              </a:spcBef>
              <a:spcAft>
                <a:spcPts val="0"/>
              </a:spcAft>
              <a:buClr>
                <a:schemeClr val="dk1"/>
              </a:buClr>
              <a:buSzPts val="2400"/>
              <a:buNone/>
            </a:pPr>
            <a:r>
              <a:rPr lang="es-MX" sz="2400" b="1">
                <a:latin typeface="Arial"/>
                <a:ea typeface="Arial"/>
                <a:cs typeface="Arial"/>
                <a:sym typeface="Arial"/>
              </a:rPr>
              <a:t/>
            </a:r>
            <a:br>
              <a:rPr lang="es-MX" sz="2400" b="1">
                <a:latin typeface="Arial"/>
                <a:ea typeface="Arial"/>
                <a:cs typeface="Arial"/>
                <a:sym typeface="Arial"/>
              </a:rPr>
            </a:br>
            <a:r>
              <a:rPr lang="es-MX" sz="2400">
                <a:latin typeface="Arial"/>
                <a:ea typeface="Arial"/>
                <a:cs typeface="Arial"/>
                <a:sym typeface="Arial"/>
              </a:rPr>
              <a:t>Personal educativo sujeto a formación continua: profesores de tiempo completo, personal docente, personal técnico docente y personal con funciones de dirección, supervisión o asesoría técnico – pedagógica. Se considera la formación prioritaria del personal educativo que labora en contextos de vulnerabilidad, sin excluir la participación del resto del personal educativo con base en el diagnóstico realizado en la entidad. </a:t>
            </a:r>
            <a:endParaRPr sz="2400">
              <a:latin typeface="Arial"/>
              <a:ea typeface="Arial"/>
              <a:cs typeface="Arial"/>
              <a:sym typeface="Arial"/>
            </a:endParaRPr>
          </a:p>
        </p:txBody>
      </p:sp>
      <p:sp>
        <p:nvSpPr>
          <p:cNvPr id="117" name="Google Shape;117;p6"/>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8" name="Google Shape;118;p6"/>
          <p:cNvSpPr txBox="1"/>
          <p:nvPr/>
        </p:nvSpPr>
        <p:spPr>
          <a:xfrm>
            <a:off x="2252546" y="415280"/>
            <a:ext cx="516365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BENEFICIARIOS  </a:t>
            </a:r>
            <a:endParaRPr sz="3600" b="1">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2"/>
        <p:cNvGrpSpPr/>
        <p:nvPr/>
      </p:nvGrpSpPr>
      <p:grpSpPr>
        <a:xfrm>
          <a:off x="0" y="0"/>
          <a:ext cx="0" cy="0"/>
          <a:chOff x="0" y="0"/>
          <a:chExt cx="0" cy="0"/>
        </a:xfrm>
      </p:grpSpPr>
      <p:sp>
        <p:nvSpPr>
          <p:cNvPr id="123" name="Google Shape;123;p7"/>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s-MX">
                <a:latin typeface="Arial"/>
                <a:ea typeface="Arial"/>
                <a:cs typeface="Arial"/>
                <a:sym typeface="Arial"/>
              </a:rPr>
              <a:t>La participación de mujeres y hombres en la solicitud y elegibilidad de los apoyos que proporciona el Programa, será en igualdad de condiciones y oportunidades. </a:t>
            </a:r>
            <a:endParaRPr/>
          </a:p>
          <a:p>
            <a:pPr marL="228600" lvl="0" indent="-228600" algn="just" rtl="0">
              <a:lnSpc>
                <a:spcPct val="90000"/>
              </a:lnSpc>
              <a:spcBef>
                <a:spcPts val="1000"/>
              </a:spcBef>
              <a:spcAft>
                <a:spcPts val="0"/>
              </a:spcAft>
              <a:buClr>
                <a:schemeClr val="dk1"/>
              </a:buClr>
              <a:buSzPts val="2800"/>
              <a:buChar char="•"/>
            </a:pPr>
            <a:r>
              <a:rPr lang="es-MX">
                <a:latin typeface="Arial"/>
                <a:ea typeface="Arial"/>
                <a:cs typeface="Arial"/>
                <a:sym typeface="Arial"/>
              </a:rPr>
              <a:t>Sólo podrán exigirse los datos y documentos estrictamente necesarios para tramitar la solicitud y acreditar si el potencial beneficiario/a cumple con los criterios de elegibilidad. </a:t>
            </a:r>
            <a:endParaRPr>
              <a:latin typeface="Arial"/>
              <a:ea typeface="Arial"/>
              <a:cs typeface="Arial"/>
              <a:sym typeface="Arial"/>
            </a:endParaRPr>
          </a:p>
        </p:txBody>
      </p:sp>
      <p:sp>
        <p:nvSpPr>
          <p:cNvPr id="124" name="Google Shape;124;p7"/>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5" name="Google Shape;125;p7"/>
          <p:cNvSpPr txBox="1"/>
          <p:nvPr/>
        </p:nvSpPr>
        <p:spPr>
          <a:xfrm>
            <a:off x="2252546" y="415280"/>
            <a:ext cx="5163656"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PROCEDIMIENTO DE SELECCIÓN  </a:t>
            </a:r>
            <a:endParaRPr sz="3600" b="1">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9"/>
        <p:cNvGrpSpPr/>
        <p:nvPr/>
      </p:nvGrpSpPr>
      <p:grpSpPr>
        <a:xfrm>
          <a:off x="0" y="0"/>
          <a:ext cx="0" cy="0"/>
          <a:chOff x="0" y="0"/>
          <a:chExt cx="0" cy="0"/>
        </a:xfrm>
      </p:grpSpPr>
      <p:sp>
        <p:nvSpPr>
          <p:cNvPr id="130" name="Google Shape;130;p8"/>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s-MX">
                <a:latin typeface="Arial"/>
                <a:ea typeface="Arial"/>
                <a:cs typeface="Arial"/>
                <a:sym typeface="Arial"/>
              </a:rPr>
              <a:t>La atención se orientará en orden de prelación a las maestras y maestros que laboran en contextos de vulnerabilidad, y/o que no han sido beneficiados por las acciones de formación en el año fiscal anterior, así como a quienes lo han concluido en tiempo y forma. </a:t>
            </a:r>
            <a:endParaRPr>
              <a:latin typeface="Arial"/>
              <a:ea typeface="Arial"/>
              <a:cs typeface="Arial"/>
              <a:sym typeface="Arial"/>
            </a:endParaRPr>
          </a:p>
        </p:txBody>
      </p:sp>
      <p:sp>
        <p:nvSpPr>
          <p:cNvPr id="131" name="Google Shape;131;p8"/>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2" name="Google Shape;132;p8"/>
          <p:cNvSpPr txBox="1"/>
          <p:nvPr/>
        </p:nvSpPr>
        <p:spPr>
          <a:xfrm>
            <a:off x="2252546" y="415280"/>
            <a:ext cx="5163656"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PROCEDIMIENTO DE SELECCIÓN  </a:t>
            </a:r>
            <a:endParaRPr sz="3600" b="1">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
        <p:cNvGrpSpPr/>
        <p:nvPr/>
      </p:nvGrpSpPr>
      <p:grpSpPr>
        <a:xfrm>
          <a:off x="0" y="0"/>
          <a:ext cx="0" cy="0"/>
          <a:chOff x="0" y="0"/>
          <a:chExt cx="0" cy="0"/>
        </a:xfrm>
      </p:grpSpPr>
      <p:sp>
        <p:nvSpPr>
          <p:cNvPr id="137" name="Google Shape;137;p9"/>
          <p:cNvSpPr txBox="1">
            <a:spLocks noGrp="1"/>
          </p:cNvSpPr>
          <p:nvPr>
            <p:ph type="body" idx="1"/>
          </p:nvPr>
        </p:nvSpPr>
        <p:spPr>
          <a:xfrm>
            <a:off x="628650" y="1825625"/>
            <a:ext cx="667604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s-MX">
                <a:latin typeface="Arial"/>
                <a:ea typeface="Arial"/>
                <a:cs typeface="Arial"/>
                <a:sym typeface="Arial"/>
              </a:rPr>
              <a:t>Página Oficial de USEBEQ  </a:t>
            </a:r>
            <a:endParaRPr>
              <a:latin typeface="Arial"/>
              <a:ea typeface="Arial"/>
              <a:cs typeface="Arial"/>
              <a:sym typeface="Arial"/>
            </a:endParaRPr>
          </a:p>
          <a:p>
            <a:pPr marL="228600" lvl="0" indent="0" algn="just" rtl="0">
              <a:lnSpc>
                <a:spcPct val="90000"/>
              </a:lnSpc>
              <a:spcBef>
                <a:spcPts val="0"/>
              </a:spcBef>
              <a:spcAft>
                <a:spcPts val="0"/>
              </a:spcAft>
              <a:buNone/>
            </a:pPr>
            <a:r>
              <a:rPr lang="es-MX" u="sng">
                <a:solidFill>
                  <a:schemeClr val="hlink"/>
                </a:solidFill>
                <a:latin typeface="Arial"/>
                <a:ea typeface="Arial"/>
                <a:cs typeface="Arial"/>
                <a:sym typeface="Arial"/>
                <a:hlinkClick r:id="rId4"/>
              </a:rPr>
              <a:t>https://www.usebeq.edu.mx/PaginaWEB/</a:t>
            </a:r>
            <a:endParaRPr>
              <a:latin typeface="Arial"/>
              <a:ea typeface="Arial"/>
              <a:cs typeface="Arial"/>
              <a:sym typeface="Arial"/>
            </a:endParaRPr>
          </a:p>
          <a:p>
            <a:pPr marL="228600" lvl="0" indent="0" algn="just" rtl="0">
              <a:lnSpc>
                <a:spcPct val="90000"/>
              </a:lnSpc>
              <a:spcBef>
                <a:spcPts val="0"/>
              </a:spcBef>
              <a:spcAft>
                <a:spcPts val="0"/>
              </a:spcAft>
              <a:buNone/>
            </a:pPr>
            <a:endParaRPr>
              <a:latin typeface="Arial"/>
              <a:ea typeface="Arial"/>
              <a:cs typeface="Arial"/>
              <a:sym typeface="Arial"/>
            </a:endParaRPr>
          </a:p>
        </p:txBody>
      </p:sp>
      <p:sp>
        <p:nvSpPr>
          <p:cNvPr id="138" name="Google Shape;138;p9"/>
          <p:cNvSpPr txBox="1"/>
          <p:nvPr/>
        </p:nvSpPr>
        <p:spPr>
          <a:xfrm>
            <a:off x="2141034" y="345689"/>
            <a:ext cx="516365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9" name="Google Shape;139;p9"/>
          <p:cNvSpPr txBox="1"/>
          <p:nvPr/>
        </p:nvSpPr>
        <p:spPr>
          <a:xfrm>
            <a:off x="2252546" y="415280"/>
            <a:ext cx="516365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600" b="1">
                <a:solidFill>
                  <a:schemeClr val="dk1"/>
                </a:solidFill>
                <a:latin typeface="Arial"/>
                <a:ea typeface="Arial"/>
                <a:cs typeface="Arial"/>
                <a:sym typeface="Arial"/>
              </a:rPr>
              <a:t>CONVOCATORIAS</a:t>
            </a:r>
            <a:endParaRPr sz="3600" b="1">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976</Words>
  <Application>Microsoft Office PowerPoint</Application>
  <PresentationFormat>Presentación en pantalla (4:3)</PresentationFormat>
  <Paragraphs>98</Paragraphs>
  <Slides>16</Slides>
  <Notes>10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MS PGothic</vt:lpstr>
      <vt:lpstr>Arial</vt:lpstr>
      <vt:lpstr>Arial Unicode MS</vt:lpstr>
      <vt:lpstr>Calibri</vt:lpstr>
      <vt:lpstr>Carlito</vt:lpstr>
      <vt:lpstr>Century Gothic</vt:lpstr>
      <vt:lpstr>Trebuchet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Sebastian giro</dc:creator>
  <cp:lastModifiedBy>Angelica Lizbeth Peña Mejia</cp:lastModifiedBy>
  <cp:revision>1</cp:revision>
  <dcterms:created xsi:type="dcterms:W3CDTF">2021-10-04T14:50:36Z</dcterms:created>
  <dcterms:modified xsi:type="dcterms:W3CDTF">2023-09-25T14:09:48Z</dcterms:modified>
</cp:coreProperties>
</file>